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nva Sans" panose="020B0604020202020204" charset="0"/>
      <p:regular r:id="rId19"/>
    </p:embeddedFont>
    <p:embeddedFont>
      <p:font typeface="Canva Sans Bold" panose="020B0604020202020204" charset="0"/>
      <p:bold r:id="rId20"/>
    </p:embeddedFont>
    <p:embeddedFont>
      <p:font typeface="Open Sans" panose="020B0606030504020204" pitchFamily="34" charset="0"/>
      <p:regular r:id="rId21"/>
    </p:embeddedFont>
    <p:embeddedFont>
      <p:font typeface="Open Sans Bold" panose="020B0604020202020204" charset="0"/>
      <p:bold r:id="rId22"/>
    </p:embeddedFont>
    <p:embeddedFont>
      <p:font typeface="Roboto Condensed Bold" panose="020B0604020202020204" charset="0"/>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32" d="100"/>
          <a:sy n="32" d="100"/>
        </p:scale>
        <p:origin x="317" y="29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t>5/6/2025</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sv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31.sv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5.svg"/><Relationship Id="rId7"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8.sv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svg"/><Relationship Id="rId7"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914" y="-739045"/>
            <a:ext cx="18739943" cy="1112129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592" b="-8592"/>
            </a:stretch>
          </a:blipFill>
        </p:spPr>
        <p:txBody>
          <a:bodyPr/>
          <a:lstStyle/>
          <a:p>
            <a:endParaRPr lang="en-US" dirty="0"/>
          </a:p>
        </p:txBody>
      </p:sp>
      <p:sp>
        <p:nvSpPr>
          <p:cNvPr id="3" name="Freeform 3"/>
          <p:cNvSpPr/>
          <p:nvPr/>
        </p:nvSpPr>
        <p:spPr>
          <a:xfrm>
            <a:off x="-1482790" y="-1378566"/>
            <a:ext cx="5383295" cy="6064499"/>
          </a:xfrm>
          <a:custGeom>
            <a:avLst/>
            <a:gdLst/>
            <a:ahLst/>
            <a:cxnLst/>
            <a:rect l="l" t="t" r="r" b="b"/>
            <a:pathLst>
              <a:path w="5580451" h="6488896">
                <a:moveTo>
                  <a:pt x="0" y="0"/>
                </a:moveTo>
                <a:lnTo>
                  <a:pt x="5580451" y="0"/>
                </a:lnTo>
                <a:lnTo>
                  <a:pt x="5580451" y="6488897"/>
                </a:lnTo>
                <a:lnTo>
                  <a:pt x="0" y="64888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5716577" y="7820601"/>
            <a:ext cx="4289131" cy="5031977"/>
          </a:xfrm>
          <a:custGeom>
            <a:avLst/>
            <a:gdLst/>
            <a:ahLst/>
            <a:cxnLst/>
            <a:rect l="l" t="t" r="r" b="b"/>
            <a:pathLst>
              <a:path w="5020827" h="5838171">
                <a:moveTo>
                  <a:pt x="5020828" y="5838172"/>
                </a:moveTo>
                <a:lnTo>
                  <a:pt x="0" y="5838172"/>
                </a:lnTo>
                <a:lnTo>
                  <a:pt x="0" y="0"/>
                </a:lnTo>
                <a:lnTo>
                  <a:pt x="5020828" y="0"/>
                </a:lnTo>
                <a:lnTo>
                  <a:pt x="5020828" y="5838172"/>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rot="-5400000">
            <a:off x="-2430182" y="7712081"/>
            <a:ext cx="4310406" cy="1361950"/>
            <a:chOff x="0" y="0"/>
            <a:chExt cx="1135251" cy="358703"/>
          </a:xfrm>
        </p:grpSpPr>
        <p:sp>
          <p:nvSpPr>
            <p:cNvPr id="6" name="Freeform 6"/>
            <p:cNvSpPr/>
            <p:nvPr/>
          </p:nvSpPr>
          <p:spPr>
            <a:xfrm>
              <a:off x="0" y="0"/>
              <a:ext cx="1135251" cy="358703"/>
            </a:xfrm>
            <a:custGeom>
              <a:avLst/>
              <a:gdLst/>
              <a:ahLst/>
              <a:cxnLst/>
              <a:rect l="l" t="t" r="r" b="b"/>
              <a:pathLst>
                <a:path w="1135251" h="358703">
                  <a:moveTo>
                    <a:pt x="1135251" y="0"/>
                  </a:moveTo>
                  <a:lnTo>
                    <a:pt x="0" y="0"/>
                  </a:lnTo>
                  <a:lnTo>
                    <a:pt x="101600" y="179351"/>
                  </a:lnTo>
                  <a:lnTo>
                    <a:pt x="0" y="358703"/>
                  </a:lnTo>
                  <a:lnTo>
                    <a:pt x="1135251" y="358703"/>
                  </a:lnTo>
                  <a:lnTo>
                    <a:pt x="1033651" y="179351"/>
                  </a:lnTo>
                  <a:lnTo>
                    <a:pt x="1135251" y="0"/>
                  </a:lnTo>
                  <a:close/>
                </a:path>
              </a:pathLst>
            </a:custGeom>
            <a:solidFill>
              <a:srgbClr val="FFFFFF">
                <a:alpha val="80000"/>
              </a:srgbClr>
            </a:solidFill>
          </p:spPr>
        </p:sp>
        <p:sp>
          <p:nvSpPr>
            <p:cNvPr id="7" name="TextBox 7"/>
            <p:cNvSpPr txBox="1"/>
            <p:nvPr/>
          </p:nvSpPr>
          <p:spPr>
            <a:xfrm>
              <a:off x="88900" y="-38100"/>
              <a:ext cx="957451" cy="396803"/>
            </a:xfrm>
            <a:prstGeom prst="rect">
              <a:avLst/>
            </a:prstGeom>
          </p:spPr>
          <p:txBody>
            <a:bodyPr lIns="50800" tIns="50800" rIns="50800" bIns="50800" rtlCol="0" anchor="ctr"/>
            <a:lstStyle/>
            <a:p>
              <a:pPr algn="ctr">
                <a:lnSpc>
                  <a:spcPts val="2660"/>
                </a:lnSpc>
                <a:spcBef>
                  <a:spcPct val="0"/>
                </a:spcBef>
              </a:pPr>
              <a:endParaRPr/>
            </a:p>
          </p:txBody>
        </p:sp>
      </p:grpSp>
      <p:sp>
        <p:nvSpPr>
          <p:cNvPr id="11" name="Freeform 11"/>
          <p:cNvSpPr/>
          <p:nvPr/>
        </p:nvSpPr>
        <p:spPr>
          <a:xfrm flipH="1">
            <a:off x="6600065" y="9675238"/>
            <a:ext cx="5600094" cy="707012"/>
          </a:xfrm>
          <a:custGeom>
            <a:avLst/>
            <a:gdLst/>
            <a:ahLst/>
            <a:cxnLst/>
            <a:rect l="l" t="t" r="r" b="b"/>
            <a:pathLst>
              <a:path w="5600094" h="707012">
                <a:moveTo>
                  <a:pt x="5600094" y="0"/>
                </a:moveTo>
                <a:lnTo>
                  <a:pt x="0" y="0"/>
                </a:lnTo>
                <a:lnTo>
                  <a:pt x="0" y="707012"/>
                </a:lnTo>
                <a:lnTo>
                  <a:pt x="5600094" y="707012"/>
                </a:lnTo>
                <a:lnTo>
                  <a:pt x="5600094" y="0"/>
                </a:lnTo>
                <a:close/>
              </a:path>
            </a:pathLst>
          </a:custGeom>
          <a:blipFill>
            <a:blip r:embed="rId5">
              <a:alphaModFix amt="77000"/>
              <a:extLst>
                <a:ext uri="{96DAC541-7B7A-43D3-8B79-37D633B846F1}">
                  <asvg:svgBlip xmlns:asvg="http://schemas.microsoft.com/office/drawing/2016/SVG/main" r:embed="rId6"/>
                </a:ext>
              </a:extLst>
            </a:blip>
            <a:stretch>
              <a:fillRect/>
            </a:stretch>
          </a:blipFill>
        </p:spPr>
      </p:sp>
      <p:sp>
        <p:nvSpPr>
          <p:cNvPr id="12" name="Freeform 12"/>
          <p:cNvSpPr/>
          <p:nvPr/>
        </p:nvSpPr>
        <p:spPr>
          <a:xfrm flipH="1">
            <a:off x="6505771" y="-89173"/>
            <a:ext cx="5600094" cy="707012"/>
          </a:xfrm>
          <a:custGeom>
            <a:avLst/>
            <a:gdLst/>
            <a:ahLst/>
            <a:cxnLst/>
            <a:rect l="l" t="t" r="r" b="b"/>
            <a:pathLst>
              <a:path w="5600094" h="707012">
                <a:moveTo>
                  <a:pt x="5600094" y="0"/>
                </a:moveTo>
                <a:lnTo>
                  <a:pt x="0" y="0"/>
                </a:lnTo>
                <a:lnTo>
                  <a:pt x="0" y="707012"/>
                </a:lnTo>
                <a:lnTo>
                  <a:pt x="5600094" y="707012"/>
                </a:lnTo>
                <a:lnTo>
                  <a:pt x="5600094" y="0"/>
                </a:lnTo>
                <a:close/>
              </a:path>
            </a:pathLst>
          </a:custGeom>
          <a:blipFill>
            <a:blip r:embed="rId5">
              <a:alphaModFix amt="78000"/>
              <a:extLst>
                <a:ext uri="{96DAC541-7B7A-43D3-8B79-37D633B846F1}">
                  <asvg:svgBlip xmlns:asvg="http://schemas.microsoft.com/office/drawing/2016/SVG/main" r:embed="rId6"/>
                </a:ext>
              </a:extLst>
            </a:blip>
            <a:stretch>
              <a:fillRect/>
            </a:stretch>
          </a:blipFill>
        </p:spPr>
      </p:sp>
      <p:grpSp>
        <p:nvGrpSpPr>
          <p:cNvPr id="13" name="Group 13"/>
          <p:cNvGrpSpPr/>
          <p:nvPr/>
        </p:nvGrpSpPr>
        <p:grpSpPr>
          <a:xfrm>
            <a:off x="-53729" y="-38100"/>
            <a:ext cx="3635129" cy="4404036"/>
            <a:chOff x="0" y="0"/>
            <a:chExt cx="4987873" cy="6374911"/>
          </a:xfrm>
        </p:grpSpPr>
        <p:grpSp>
          <p:nvGrpSpPr>
            <p:cNvPr id="14" name="Group 14"/>
            <p:cNvGrpSpPr/>
            <p:nvPr/>
          </p:nvGrpSpPr>
          <p:grpSpPr>
            <a:xfrm>
              <a:off x="2436787" y="1328578"/>
              <a:ext cx="2551087" cy="2209126"/>
              <a:chOff x="0" y="0"/>
              <a:chExt cx="4282440" cy="3708400"/>
            </a:xfrm>
          </p:grpSpPr>
          <p:sp>
            <p:nvSpPr>
              <p:cNvPr id="15" name="Freeform 1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alphaModFix amt="95000"/>
                </a:blip>
                <a:stretch>
                  <a:fillRect l="-19138" r="-19138"/>
                </a:stretch>
              </a:blipFill>
            </p:spPr>
          </p:sp>
        </p:grpSp>
        <p:grpSp>
          <p:nvGrpSpPr>
            <p:cNvPr id="16" name="Group 16"/>
            <p:cNvGrpSpPr/>
            <p:nvPr/>
          </p:nvGrpSpPr>
          <p:grpSpPr>
            <a:xfrm>
              <a:off x="2436787" y="4165785"/>
              <a:ext cx="2551087" cy="2209126"/>
              <a:chOff x="0" y="0"/>
              <a:chExt cx="4282440" cy="3708400"/>
            </a:xfrm>
          </p:grpSpPr>
          <p:sp>
            <p:nvSpPr>
              <p:cNvPr id="17" name="Freeform 1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alphaModFix amt="95000"/>
                </a:blip>
                <a:stretch>
                  <a:fillRect l="-19138" r="-19138"/>
                </a:stretch>
              </a:blipFill>
            </p:spPr>
          </p:sp>
        </p:grpSp>
        <p:grpSp>
          <p:nvGrpSpPr>
            <p:cNvPr id="18" name="Group 18"/>
            <p:cNvGrpSpPr/>
            <p:nvPr/>
          </p:nvGrpSpPr>
          <p:grpSpPr>
            <a:xfrm>
              <a:off x="0" y="2736149"/>
              <a:ext cx="2551087" cy="2209126"/>
              <a:chOff x="0" y="0"/>
              <a:chExt cx="4282440" cy="3708400"/>
            </a:xfrm>
          </p:grpSpPr>
          <p:sp>
            <p:nvSpPr>
              <p:cNvPr id="19" name="Freeform 1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9">
                  <a:alphaModFix amt="95000"/>
                </a:blip>
                <a:stretch>
                  <a:fillRect l="-14865" r="-14865"/>
                </a:stretch>
              </a:blipFill>
            </p:spPr>
          </p:sp>
        </p:grpSp>
        <p:grpSp>
          <p:nvGrpSpPr>
            <p:cNvPr id="20" name="Group 20"/>
            <p:cNvGrpSpPr/>
            <p:nvPr/>
          </p:nvGrpSpPr>
          <p:grpSpPr>
            <a:xfrm>
              <a:off x="0" y="0"/>
              <a:ext cx="2551087" cy="2209126"/>
              <a:chOff x="0" y="0"/>
              <a:chExt cx="4282440" cy="3708400"/>
            </a:xfrm>
          </p:grpSpPr>
          <p:sp>
            <p:nvSpPr>
              <p:cNvPr id="21" name="Freeform 2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10">
                  <a:alphaModFix amt="95000"/>
                </a:blip>
                <a:stretch>
                  <a:fillRect l="-14926" r="-14926"/>
                </a:stretch>
              </a:blipFill>
            </p:spPr>
          </p:sp>
        </p:grpSp>
      </p:grpSp>
      <p:sp>
        <p:nvSpPr>
          <p:cNvPr id="22" name="TextBox 22"/>
          <p:cNvSpPr txBox="1"/>
          <p:nvPr/>
        </p:nvSpPr>
        <p:spPr>
          <a:xfrm>
            <a:off x="4347191" y="1042782"/>
            <a:ext cx="9593618" cy="2089845"/>
          </a:xfrm>
          <a:prstGeom prst="rect">
            <a:avLst/>
          </a:prstGeom>
        </p:spPr>
        <p:txBody>
          <a:bodyPr lIns="0" tIns="0" rIns="0" bIns="0" rtlCol="0" anchor="t">
            <a:spAutoFit/>
          </a:bodyPr>
          <a:lstStyle/>
          <a:p>
            <a:pPr algn="ctr">
              <a:lnSpc>
                <a:spcPts val="17015"/>
              </a:lnSpc>
            </a:pPr>
            <a:r>
              <a:rPr lang="en-US" sz="12155" b="1" dirty="0">
                <a:solidFill>
                  <a:srgbClr val="FFFFFF"/>
                </a:solidFill>
                <a:latin typeface="Roboto Condensed Bold" panose="02000000000000000000"/>
                <a:ea typeface="Roboto Condensed Bold" panose="02000000000000000000"/>
                <a:cs typeface="Roboto Condensed Bold" panose="02000000000000000000"/>
                <a:sym typeface="Roboto Condensed Bold" panose="02000000000000000000"/>
              </a:rPr>
              <a:t>TECHNOLOGY </a:t>
            </a:r>
          </a:p>
        </p:txBody>
      </p:sp>
      <p:sp>
        <p:nvSpPr>
          <p:cNvPr id="23" name="TextBox 23"/>
          <p:cNvSpPr txBox="1"/>
          <p:nvPr/>
        </p:nvSpPr>
        <p:spPr>
          <a:xfrm>
            <a:off x="3864116" y="4204011"/>
            <a:ext cx="10412914" cy="1968595"/>
          </a:xfrm>
          <a:prstGeom prst="rect">
            <a:avLst/>
          </a:prstGeom>
        </p:spPr>
        <p:txBody>
          <a:bodyPr lIns="0" tIns="0" rIns="0" bIns="0" rtlCol="0" anchor="t">
            <a:spAutoFit/>
          </a:bodyPr>
          <a:lstStyle/>
          <a:p>
            <a:pPr algn="ctr">
              <a:lnSpc>
                <a:spcPts val="15985"/>
              </a:lnSpc>
            </a:pPr>
            <a:r>
              <a:rPr lang="en-US" sz="11415" b="1" dirty="0">
                <a:solidFill>
                  <a:srgbClr val="FFFFFF"/>
                </a:solidFill>
                <a:latin typeface="Roboto Condensed Bold" panose="02000000000000000000"/>
                <a:ea typeface="Roboto Condensed Bold" panose="02000000000000000000"/>
                <a:cs typeface="Roboto Condensed Bold" panose="02000000000000000000"/>
                <a:sym typeface="Roboto Condensed Bold" panose="02000000000000000000"/>
              </a:rPr>
              <a:t>ON EDUCATION</a:t>
            </a:r>
          </a:p>
        </p:txBody>
      </p:sp>
      <p:sp>
        <p:nvSpPr>
          <p:cNvPr id="24" name="TextBox 24"/>
          <p:cNvSpPr txBox="1"/>
          <p:nvPr/>
        </p:nvSpPr>
        <p:spPr>
          <a:xfrm>
            <a:off x="4267200" y="6609080"/>
            <a:ext cx="4289425" cy="973455"/>
          </a:xfrm>
          <a:prstGeom prst="rect">
            <a:avLst/>
          </a:prstGeom>
        </p:spPr>
        <p:txBody>
          <a:bodyPr lIns="0" tIns="0" rIns="0" bIns="0" rtlCol="0" anchor="t">
            <a:noAutofit/>
          </a:bodyPr>
          <a:lstStyle/>
          <a:p>
            <a:pPr algn="ctr">
              <a:lnSpc>
                <a:spcPts val="5365"/>
              </a:lnSpc>
            </a:pPr>
            <a:endParaRPr lang="en-US" sz="3830" dirty="0">
              <a:solidFill>
                <a:srgbClr val="FFFFFF"/>
              </a:solidFill>
              <a:latin typeface="Open Sans"/>
              <a:ea typeface="Open Sans"/>
              <a:cs typeface="Open Sans"/>
              <a:sym typeface="Open Sans"/>
            </a:endParaRPr>
          </a:p>
        </p:txBody>
      </p:sp>
      <p:sp>
        <p:nvSpPr>
          <p:cNvPr id="25" name="TextBox 25"/>
          <p:cNvSpPr txBox="1"/>
          <p:nvPr/>
        </p:nvSpPr>
        <p:spPr>
          <a:xfrm>
            <a:off x="5922723" y="3123102"/>
            <a:ext cx="5995868" cy="1185684"/>
          </a:xfrm>
          <a:prstGeom prst="rect">
            <a:avLst/>
          </a:prstGeom>
        </p:spPr>
        <p:txBody>
          <a:bodyPr lIns="0" tIns="0" rIns="0" bIns="0" rtlCol="0" anchor="t">
            <a:spAutoFit/>
          </a:bodyPr>
          <a:lstStyle/>
          <a:p>
            <a:pPr algn="ctr">
              <a:lnSpc>
                <a:spcPts val="9720"/>
              </a:lnSpc>
              <a:spcBef>
                <a:spcPct val="0"/>
              </a:spcBef>
            </a:pPr>
            <a:r>
              <a:rPr lang="en-US" sz="6945" b="1" dirty="0">
                <a:solidFill>
                  <a:srgbClr val="FFFFFF"/>
                </a:solidFill>
                <a:latin typeface="Open Sans Bold" panose="020B0806030504020204"/>
                <a:ea typeface="Open Sans Bold" panose="020B0806030504020204"/>
                <a:cs typeface="Open Sans Bold" panose="020B0806030504020204"/>
                <a:sym typeface="Open Sans Bold" panose="020B0806030504020204"/>
              </a:rPr>
              <a:t>&amp; ITS IMPACT </a:t>
            </a:r>
          </a:p>
        </p:txBody>
      </p:sp>
      <p:sp>
        <p:nvSpPr>
          <p:cNvPr id="28" name="TextBox 2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panose="020B0503030501040103"/>
                <a:ea typeface="Canva Sans" panose="020B0503030501040103"/>
                <a:cs typeface="Canva Sans" panose="020B0503030501040103"/>
                <a:sym typeface="Canva Sans" panose="020B0503030501040103"/>
              </a:rPr>
              <a:t>1</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D2C53"/>
        </a:solidFill>
        <a:effectLst/>
      </p:bgPr>
    </p:bg>
    <p:spTree>
      <p:nvGrpSpPr>
        <p:cNvPr id="1" name=""/>
        <p:cNvGrpSpPr/>
        <p:nvPr/>
      </p:nvGrpSpPr>
      <p:grpSpPr>
        <a:xfrm>
          <a:off x="0" y="0"/>
          <a:ext cx="0" cy="0"/>
          <a:chOff x="0" y="0"/>
          <a:chExt cx="0" cy="0"/>
        </a:xfrm>
      </p:grpSpPr>
      <p:sp>
        <p:nvSpPr>
          <p:cNvPr id="2" name="Freeform 2"/>
          <p:cNvSpPr/>
          <p:nvPr/>
        </p:nvSpPr>
        <p:spPr>
          <a:xfrm>
            <a:off x="0" y="9763856"/>
            <a:ext cx="4143717" cy="523144"/>
          </a:xfrm>
          <a:custGeom>
            <a:avLst/>
            <a:gdLst/>
            <a:ahLst/>
            <a:cxnLst/>
            <a:rect l="l" t="t" r="r" b="b"/>
            <a:pathLst>
              <a:path w="4143717" h="523144">
                <a:moveTo>
                  <a:pt x="0" y="0"/>
                </a:moveTo>
                <a:lnTo>
                  <a:pt x="4143717" y="0"/>
                </a:lnTo>
                <a:lnTo>
                  <a:pt x="4143717" y="523144"/>
                </a:lnTo>
                <a:lnTo>
                  <a:pt x="0" y="523144"/>
                </a:lnTo>
                <a:lnTo>
                  <a:pt x="0" y="0"/>
                </a:lnTo>
                <a:close/>
              </a:path>
            </a:pathLst>
          </a:custGeom>
          <a:blipFill>
            <a:blip r:embed="rId2">
              <a:alphaModFix amt="73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0"/>
            <a:ext cx="4143717" cy="523144"/>
          </a:xfrm>
          <a:custGeom>
            <a:avLst/>
            <a:gdLst/>
            <a:ahLst/>
            <a:cxnLst/>
            <a:rect l="l" t="t" r="r" b="b"/>
            <a:pathLst>
              <a:path w="4143717" h="523144">
                <a:moveTo>
                  <a:pt x="4143717" y="0"/>
                </a:moveTo>
                <a:lnTo>
                  <a:pt x="0" y="0"/>
                </a:lnTo>
                <a:lnTo>
                  <a:pt x="0" y="523144"/>
                </a:lnTo>
                <a:lnTo>
                  <a:pt x="4143717" y="523144"/>
                </a:lnTo>
                <a:lnTo>
                  <a:pt x="4143717" y="0"/>
                </a:lnTo>
                <a:close/>
              </a:path>
            </a:pathLst>
          </a:custGeom>
          <a:blipFill>
            <a:blip r:embed="rId2">
              <a:alphaModFix amt="61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144000" y="9763856"/>
            <a:ext cx="9937733" cy="1543050"/>
            <a:chOff x="0" y="0"/>
            <a:chExt cx="2617345" cy="406400"/>
          </a:xfrm>
        </p:grpSpPr>
        <p:sp>
          <p:nvSpPr>
            <p:cNvPr id="5" name="Freeform 5"/>
            <p:cNvSpPr/>
            <p:nvPr/>
          </p:nvSpPr>
          <p:spPr>
            <a:xfrm>
              <a:off x="0" y="0"/>
              <a:ext cx="2617345" cy="406400"/>
            </a:xfrm>
            <a:custGeom>
              <a:avLst/>
              <a:gdLst/>
              <a:ahLst/>
              <a:cxnLst/>
              <a:rect l="l" t="t" r="r" b="b"/>
              <a:pathLst>
                <a:path w="2617345" h="406400">
                  <a:moveTo>
                    <a:pt x="2617345" y="0"/>
                  </a:moveTo>
                  <a:lnTo>
                    <a:pt x="0" y="0"/>
                  </a:lnTo>
                  <a:lnTo>
                    <a:pt x="101600" y="203200"/>
                  </a:lnTo>
                  <a:lnTo>
                    <a:pt x="0" y="406400"/>
                  </a:lnTo>
                  <a:lnTo>
                    <a:pt x="2617345" y="406400"/>
                  </a:lnTo>
                  <a:lnTo>
                    <a:pt x="2515745" y="203200"/>
                  </a:lnTo>
                  <a:lnTo>
                    <a:pt x="2617345" y="0"/>
                  </a:lnTo>
                  <a:close/>
                </a:path>
              </a:pathLst>
            </a:custGeom>
            <a:solidFill>
              <a:srgbClr val="FFFFFF">
                <a:alpha val="64706"/>
              </a:srgbClr>
            </a:solidFill>
          </p:spPr>
        </p:sp>
        <p:sp>
          <p:nvSpPr>
            <p:cNvPr id="6" name="TextBox 6"/>
            <p:cNvSpPr txBox="1"/>
            <p:nvPr/>
          </p:nvSpPr>
          <p:spPr>
            <a:xfrm>
              <a:off x="88900" y="-38100"/>
              <a:ext cx="2439545" cy="444500"/>
            </a:xfrm>
            <a:prstGeom prst="rect">
              <a:avLst/>
            </a:prstGeom>
          </p:spPr>
          <p:txBody>
            <a:bodyPr lIns="50800" tIns="50800" rIns="50800" bIns="50800" rtlCol="0" anchor="ctr"/>
            <a:lstStyle/>
            <a:p>
              <a:pPr algn="ctr">
                <a:lnSpc>
                  <a:spcPts val="2660"/>
                </a:lnSpc>
                <a:spcBef>
                  <a:spcPct val="0"/>
                </a:spcBef>
              </a:pPr>
              <a:endParaRPr/>
            </a:p>
          </p:txBody>
        </p:sp>
      </p:grpSp>
      <p:sp>
        <p:nvSpPr>
          <p:cNvPr id="7" name="Freeform 7"/>
          <p:cNvSpPr/>
          <p:nvPr/>
        </p:nvSpPr>
        <p:spPr>
          <a:xfrm>
            <a:off x="11376887" y="1237917"/>
            <a:ext cx="3390683" cy="2598111"/>
          </a:xfrm>
          <a:custGeom>
            <a:avLst/>
            <a:gdLst/>
            <a:ahLst/>
            <a:cxnLst/>
            <a:rect l="l" t="t" r="r" b="b"/>
            <a:pathLst>
              <a:path w="3390683" h="2598111">
                <a:moveTo>
                  <a:pt x="0" y="0"/>
                </a:moveTo>
                <a:lnTo>
                  <a:pt x="3390683" y="0"/>
                </a:lnTo>
                <a:lnTo>
                  <a:pt x="3390683" y="2598110"/>
                </a:lnTo>
                <a:lnTo>
                  <a:pt x="0" y="2598110"/>
                </a:lnTo>
                <a:lnTo>
                  <a:pt x="0" y="0"/>
                </a:lnTo>
                <a:close/>
              </a:path>
            </a:pathLst>
          </a:custGeom>
          <a:blipFill>
            <a:blip r:embed="rId4">
              <a:alphaModFix amt="89000"/>
              <a:extLst>
                <a:ext uri="{96DAC541-7B7A-43D3-8B79-37D633B846F1}">
                  <asvg:svgBlip xmlns:asvg="http://schemas.microsoft.com/office/drawing/2016/SVG/main" r:embed="rId5"/>
                </a:ext>
              </a:extLst>
            </a:blip>
            <a:stretch>
              <a:fillRect/>
            </a:stretch>
          </a:blipFill>
          <a:ln w="38100" cap="sq">
            <a:solidFill>
              <a:srgbClr val="000000">
                <a:alpha val="88627"/>
              </a:srgbClr>
            </a:solidFill>
            <a:prstDash val="solid"/>
            <a:miter/>
          </a:ln>
        </p:spPr>
      </p:sp>
      <p:sp>
        <p:nvSpPr>
          <p:cNvPr id="8" name="Freeform 8"/>
          <p:cNvSpPr/>
          <p:nvPr/>
        </p:nvSpPr>
        <p:spPr>
          <a:xfrm>
            <a:off x="5135784" y="1237917"/>
            <a:ext cx="7132416" cy="1496185"/>
          </a:xfrm>
          <a:custGeom>
            <a:avLst/>
            <a:gdLst/>
            <a:ahLst/>
            <a:cxnLst/>
            <a:rect l="l" t="t" r="r" b="b"/>
            <a:pathLst>
              <a:path w="6797446" h="1496185">
                <a:moveTo>
                  <a:pt x="0" y="0"/>
                </a:moveTo>
                <a:lnTo>
                  <a:pt x="6797445" y="0"/>
                </a:lnTo>
                <a:lnTo>
                  <a:pt x="6797445" y="1496184"/>
                </a:lnTo>
                <a:lnTo>
                  <a:pt x="0" y="1496184"/>
                </a:lnTo>
                <a:lnTo>
                  <a:pt x="0" y="0"/>
                </a:lnTo>
                <a:close/>
              </a:path>
            </a:pathLst>
          </a:custGeom>
          <a:blipFill>
            <a:blip r:embed="rId6"/>
            <a:stretch>
              <a:fillRect l="-11448"/>
            </a:stretch>
          </a:blipFill>
        </p:spPr>
      </p:sp>
      <p:sp>
        <p:nvSpPr>
          <p:cNvPr id="9" name="TextBox 9"/>
          <p:cNvSpPr txBox="1"/>
          <p:nvPr/>
        </p:nvSpPr>
        <p:spPr>
          <a:xfrm>
            <a:off x="5867400" y="1209547"/>
            <a:ext cx="4113723" cy="1327425"/>
          </a:xfrm>
          <a:prstGeom prst="rect">
            <a:avLst/>
          </a:prstGeom>
        </p:spPr>
        <p:txBody>
          <a:bodyPr wrap="square" lIns="0" tIns="0" rIns="0" bIns="0" rtlCol="0" anchor="t">
            <a:spAutoFit/>
          </a:bodyPr>
          <a:lstStyle/>
          <a:p>
            <a:pPr algn="ctr">
              <a:lnSpc>
                <a:spcPts val="10835"/>
              </a:lnSpc>
              <a:spcBef>
                <a:spcPct val="0"/>
              </a:spcBef>
            </a:pPr>
            <a:r>
              <a:rPr lang="en-US" sz="7740" b="1" dirty="0">
                <a:solidFill>
                  <a:srgbClr val="FFFFFF"/>
                </a:solidFill>
                <a:latin typeface="Open Sans Bold" panose="020B0806030504020204"/>
                <a:ea typeface="Open Sans Bold" panose="020B0806030504020204"/>
                <a:cs typeface="Open Sans Bold" panose="020B0806030504020204"/>
                <a:sym typeface="Open Sans Bold" panose="020B0806030504020204"/>
              </a:rPr>
              <a:t>Impact</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10</a:t>
            </a:r>
          </a:p>
        </p:txBody>
      </p:sp>
      <p:sp>
        <p:nvSpPr>
          <p:cNvPr id="11" name="TextBox 11"/>
          <p:cNvSpPr txBox="1"/>
          <p:nvPr/>
        </p:nvSpPr>
        <p:spPr>
          <a:xfrm>
            <a:off x="5410201" y="3000439"/>
            <a:ext cx="4294984" cy="835589"/>
          </a:xfrm>
          <a:prstGeom prst="rect">
            <a:avLst/>
          </a:prstGeom>
        </p:spPr>
        <p:txBody>
          <a:bodyPr wrap="square" lIns="0" tIns="0" rIns="0" bIns="0" rtlCol="0" anchor="t">
            <a:spAutoFit/>
          </a:bodyPr>
          <a:lstStyle/>
          <a:p>
            <a:pPr marL="1064895" lvl="1" indent="-532765" algn="ctr">
              <a:lnSpc>
                <a:spcPts val="6905"/>
              </a:lnSpc>
              <a:buFont typeface="Arial" panose="020B0604020202020204"/>
              <a:buChar char="•"/>
            </a:pPr>
            <a:r>
              <a:rPr lang="en-US" sz="4935" b="1" dirty="0">
                <a:solidFill>
                  <a:srgbClr val="00BF63"/>
                </a:solidFill>
                <a:latin typeface="Canva Sans Bold" panose="020B0803030501040103"/>
                <a:ea typeface="Canva Sans Bold" panose="020B0803030501040103"/>
                <a:cs typeface="Canva Sans Bold" panose="020B0803030501040103"/>
                <a:sym typeface="Canva Sans Bold" panose="020B0803030501040103"/>
              </a:rPr>
              <a:t>POSITIVE</a:t>
            </a:r>
          </a:p>
        </p:txBody>
      </p:sp>
      <p:sp>
        <p:nvSpPr>
          <p:cNvPr id="12" name="TextBox 12"/>
          <p:cNvSpPr txBox="1"/>
          <p:nvPr/>
        </p:nvSpPr>
        <p:spPr>
          <a:xfrm>
            <a:off x="1600511" y="4229298"/>
            <a:ext cx="14464677" cy="2010410"/>
          </a:xfrm>
          <a:prstGeom prst="rect">
            <a:avLst/>
          </a:prstGeom>
        </p:spPr>
        <p:txBody>
          <a:bodyPr lIns="0" tIns="0" rIns="0" bIns="0" rtlCol="0" anchor="t">
            <a:spAutoFit/>
          </a:bodyPr>
          <a:lstStyle/>
          <a:p>
            <a:pPr marL="604520" lvl="1" indent="-302260" algn="l">
              <a:lnSpc>
                <a:spcPts val="3920"/>
              </a:lnSpc>
              <a:buFont typeface="Arial" panose="020B0604020202020204"/>
              <a:buChar char="•"/>
            </a:pPr>
            <a:r>
              <a:rPr lang="en-US" altLang="en-US" sz="2800" dirty="0">
                <a:solidFill>
                  <a:srgbClr val="FFFFFF"/>
                </a:solidFill>
                <a:latin typeface="Canva Sans" panose="020B0503030501040103"/>
                <a:ea typeface="Canva Sans" panose="020B0503030501040103"/>
                <a:cs typeface="Canva Sans" panose="020B0503030501040103"/>
                <a:sym typeface="Canva Sans" panose="020B0503030501040103"/>
              </a:rPr>
              <a:t>Access to Information: Students can learn from anywhere.</a:t>
            </a:r>
          </a:p>
          <a:p>
            <a:pPr marL="604520" lvl="1" indent="-302260" algn="l">
              <a:lnSpc>
                <a:spcPts val="3920"/>
              </a:lnSpc>
              <a:buFont typeface="Arial" panose="020B0604020202020204"/>
              <a:buChar char="•"/>
            </a:pPr>
            <a:r>
              <a:rPr lang="en-US" altLang="en-US" sz="2800" dirty="0">
                <a:solidFill>
                  <a:srgbClr val="FFFFFF"/>
                </a:solidFill>
                <a:latin typeface="Canva Sans" panose="020B0503030501040103"/>
                <a:ea typeface="Canva Sans" panose="020B0503030501040103"/>
                <a:cs typeface="Canva Sans" panose="020B0503030501040103"/>
                <a:sym typeface="Canva Sans" panose="020B0503030501040103"/>
              </a:rPr>
              <a:t>Collaboration: Technology makes it easier for students and teachers to work together.</a:t>
            </a:r>
          </a:p>
          <a:p>
            <a:pPr marL="604520" lvl="1" indent="-302260" algn="l">
              <a:lnSpc>
                <a:spcPts val="3920"/>
              </a:lnSpc>
              <a:buFont typeface="Arial" panose="020B0604020202020204"/>
              <a:buChar char="•"/>
            </a:pPr>
            <a:r>
              <a:rPr lang="en-US" altLang="en-US" sz="2800" dirty="0">
                <a:solidFill>
                  <a:srgbClr val="FFFFFF"/>
                </a:solidFill>
                <a:latin typeface="Canva Sans" panose="020B0503030501040103"/>
                <a:ea typeface="Canva Sans" panose="020B0503030501040103"/>
                <a:cs typeface="Canva Sans" panose="020B0503030501040103"/>
                <a:sym typeface="Canva Sans" panose="020B0503030501040103"/>
              </a:rPr>
              <a:t>Engagement: Interactive tools make learning fun and interesting.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06483"/>
        </a:solidFill>
        <a:effectLst/>
      </p:bgPr>
    </p:bg>
    <p:spTree>
      <p:nvGrpSpPr>
        <p:cNvPr id="1" name=""/>
        <p:cNvGrpSpPr/>
        <p:nvPr/>
      </p:nvGrpSpPr>
      <p:grpSpPr>
        <a:xfrm>
          <a:off x="0" y="0"/>
          <a:ext cx="0" cy="0"/>
          <a:chOff x="0" y="0"/>
          <a:chExt cx="0" cy="0"/>
        </a:xfrm>
      </p:grpSpPr>
      <p:sp>
        <p:nvSpPr>
          <p:cNvPr id="2" name="Freeform 2"/>
          <p:cNvSpPr/>
          <p:nvPr/>
        </p:nvSpPr>
        <p:spPr>
          <a:xfrm>
            <a:off x="0" y="9763856"/>
            <a:ext cx="4143717" cy="523144"/>
          </a:xfrm>
          <a:custGeom>
            <a:avLst/>
            <a:gdLst/>
            <a:ahLst/>
            <a:cxnLst/>
            <a:rect l="l" t="t" r="r" b="b"/>
            <a:pathLst>
              <a:path w="4143717" h="523144">
                <a:moveTo>
                  <a:pt x="0" y="0"/>
                </a:moveTo>
                <a:lnTo>
                  <a:pt x="4143717" y="0"/>
                </a:lnTo>
                <a:lnTo>
                  <a:pt x="4143717" y="523144"/>
                </a:lnTo>
                <a:lnTo>
                  <a:pt x="0" y="5231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0"/>
            <a:ext cx="4143717" cy="523144"/>
          </a:xfrm>
          <a:custGeom>
            <a:avLst/>
            <a:gdLst/>
            <a:ahLst/>
            <a:cxnLst/>
            <a:rect l="l" t="t" r="r" b="b"/>
            <a:pathLst>
              <a:path w="4143717" h="523144">
                <a:moveTo>
                  <a:pt x="4143717" y="0"/>
                </a:moveTo>
                <a:lnTo>
                  <a:pt x="0" y="0"/>
                </a:lnTo>
                <a:lnTo>
                  <a:pt x="0" y="523144"/>
                </a:lnTo>
                <a:lnTo>
                  <a:pt x="4143717" y="523144"/>
                </a:lnTo>
                <a:lnTo>
                  <a:pt x="4143717"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144000" y="9763856"/>
            <a:ext cx="9937733" cy="1543050"/>
            <a:chOff x="0" y="0"/>
            <a:chExt cx="2617345" cy="406400"/>
          </a:xfrm>
        </p:grpSpPr>
        <p:sp>
          <p:nvSpPr>
            <p:cNvPr id="5" name="Freeform 5"/>
            <p:cNvSpPr/>
            <p:nvPr/>
          </p:nvSpPr>
          <p:spPr>
            <a:xfrm>
              <a:off x="0" y="0"/>
              <a:ext cx="2617345" cy="406400"/>
            </a:xfrm>
            <a:custGeom>
              <a:avLst/>
              <a:gdLst/>
              <a:ahLst/>
              <a:cxnLst/>
              <a:rect l="l" t="t" r="r" b="b"/>
              <a:pathLst>
                <a:path w="2617345" h="406400">
                  <a:moveTo>
                    <a:pt x="2617345" y="0"/>
                  </a:moveTo>
                  <a:lnTo>
                    <a:pt x="0" y="0"/>
                  </a:lnTo>
                  <a:lnTo>
                    <a:pt x="101600" y="203200"/>
                  </a:lnTo>
                  <a:lnTo>
                    <a:pt x="0" y="406400"/>
                  </a:lnTo>
                  <a:lnTo>
                    <a:pt x="2617345" y="406400"/>
                  </a:lnTo>
                  <a:lnTo>
                    <a:pt x="2515745" y="203200"/>
                  </a:lnTo>
                  <a:lnTo>
                    <a:pt x="2617345" y="0"/>
                  </a:lnTo>
                  <a:close/>
                </a:path>
              </a:pathLst>
            </a:custGeom>
            <a:solidFill>
              <a:srgbClr val="FFFFFF"/>
            </a:solidFill>
          </p:spPr>
        </p:sp>
        <p:sp>
          <p:nvSpPr>
            <p:cNvPr id="6" name="TextBox 6"/>
            <p:cNvSpPr txBox="1"/>
            <p:nvPr/>
          </p:nvSpPr>
          <p:spPr>
            <a:xfrm>
              <a:off x="88900" y="-38100"/>
              <a:ext cx="2439545" cy="444500"/>
            </a:xfrm>
            <a:prstGeom prst="rect">
              <a:avLst/>
            </a:prstGeom>
          </p:spPr>
          <p:txBody>
            <a:bodyPr lIns="50800" tIns="50800" rIns="50800" bIns="50800" rtlCol="0" anchor="ctr"/>
            <a:lstStyle/>
            <a:p>
              <a:pPr algn="ctr">
                <a:lnSpc>
                  <a:spcPts val="2660"/>
                </a:lnSpc>
                <a:spcBef>
                  <a:spcPct val="0"/>
                </a:spcBef>
              </a:pPr>
              <a:endParaRPr/>
            </a:p>
          </p:txBody>
        </p:sp>
      </p:grpSp>
      <p:sp>
        <p:nvSpPr>
          <p:cNvPr id="7" name="Freeform 7"/>
          <p:cNvSpPr/>
          <p:nvPr/>
        </p:nvSpPr>
        <p:spPr>
          <a:xfrm>
            <a:off x="13581432" y="1112131"/>
            <a:ext cx="2268271" cy="2205893"/>
          </a:xfrm>
          <a:custGeom>
            <a:avLst/>
            <a:gdLst/>
            <a:ahLst/>
            <a:cxnLst/>
            <a:rect l="l" t="t" r="r" b="b"/>
            <a:pathLst>
              <a:path w="2268271" h="2205893">
                <a:moveTo>
                  <a:pt x="0" y="0"/>
                </a:moveTo>
                <a:lnTo>
                  <a:pt x="2268270" y="0"/>
                </a:lnTo>
                <a:lnTo>
                  <a:pt x="2268270" y="2205893"/>
                </a:lnTo>
                <a:lnTo>
                  <a:pt x="0" y="2205893"/>
                </a:lnTo>
                <a:lnTo>
                  <a:pt x="0" y="0"/>
                </a:lnTo>
                <a:close/>
              </a:path>
            </a:pathLst>
          </a:custGeom>
          <a:blipFill>
            <a:blip r:embed="rId4">
              <a:extLst>
                <a:ext uri="{96DAC541-7B7A-43D3-8B79-37D633B846F1}">
                  <asvg:svgBlip xmlns:asvg="http://schemas.microsoft.com/office/drawing/2016/SVG/main" r:embed="rId5"/>
                </a:ext>
              </a:extLst>
            </a:blip>
            <a:stretch>
              <a:fillRect/>
            </a:stretch>
          </a:blipFill>
          <a:ln w="38100" cap="sq">
            <a:solidFill>
              <a:srgbClr val="000000"/>
            </a:solidFill>
            <a:prstDash val="solid"/>
            <a:miter/>
          </a:ln>
        </p:spPr>
      </p:sp>
      <p:sp>
        <p:nvSpPr>
          <p:cNvPr id="8" name="Freeform 8"/>
          <p:cNvSpPr/>
          <p:nvPr/>
        </p:nvSpPr>
        <p:spPr>
          <a:xfrm>
            <a:off x="13581432" y="4941914"/>
            <a:ext cx="4230507" cy="3021791"/>
          </a:xfrm>
          <a:custGeom>
            <a:avLst/>
            <a:gdLst/>
            <a:ahLst/>
            <a:cxnLst/>
            <a:rect l="l" t="t" r="r" b="b"/>
            <a:pathLst>
              <a:path w="4230507" h="3021791">
                <a:moveTo>
                  <a:pt x="0" y="0"/>
                </a:moveTo>
                <a:lnTo>
                  <a:pt x="4230507" y="0"/>
                </a:lnTo>
                <a:lnTo>
                  <a:pt x="4230507" y="3021790"/>
                </a:lnTo>
                <a:lnTo>
                  <a:pt x="0" y="3021790"/>
                </a:lnTo>
                <a:lnTo>
                  <a:pt x="0" y="0"/>
                </a:lnTo>
                <a:close/>
              </a:path>
            </a:pathLst>
          </a:custGeom>
          <a:blipFill>
            <a:blip r:embed="rId6"/>
            <a:stretch>
              <a:fillRect/>
            </a:stretch>
          </a:blipFill>
        </p:spPr>
      </p:sp>
      <p:sp>
        <p:nvSpPr>
          <p:cNvPr id="9" name="Freeform 9"/>
          <p:cNvSpPr/>
          <p:nvPr/>
        </p:nvSpPr>
        <p:spPr>
          <a:xfrm>
            <a:off x="4835315" y="815556"/>
            <a:ext cx="6074960" cy="1685801"/>
          </a:xfrm>
          <a:custGeom>
            <a:avLst/>
            <a:gdLst/>
            <a:ahLst/>
            <a:cxnLst/>
            <a:rect l="l" t="t" r="r" b="b"/>
            <a:pathLst>
              <a:path w="6074960" h="1685801">
                <a:moveTo>
                  <a:pt x="0" y="0"/>
                </a:moveTo>
                <a:lnTo>
                  <a:pt x="6074960" y="0"/>
                </a:lnTo>
                <a:lnTo>
                  <a:pt x="6074960" y="1685802"/>
                </a:lnTo>
                <a:lnTo>
                  <a:pt x="0" y="1685802"/>
                </a:lnTo>
                <a:lnTo>
                  <a:pt x="0" y="0"/>
                </a:lnTo>
                <a:close/>
              </a:path>
            </a:pathLst>
          </a:custGeom>
          <a:blipFill>
            <a:blip r:embed="rId7">
              <a:alphaModFix amt="62000"/>
            </a:blip>
            <a:stretch>
              <a:fillRect/>
            </a:stretch>
          </a:blipFill>
        </p:spPr>
      </p:sp>
      <p:sp>
        <p:nvSpPr>
          <p:cNvPr id="10" name="TextBox 10"/>
          <p:cNvSpPr txBox="1"/>
          <p:nvPr/>
        </p:nvSpPr>
        <p:spPr>
          <a:xfrm>
            <a:off x="5833390" y="2605602"/>
            <a:ext cx="3695123" cy="702128"/>
          </a:xfrm>
          <a:prstGeom prst="rect">
            <a:avLst/>
          </a:prstGeom>
        </p:spPr>
        <p:txBody>
          <a:bodyPr lIns="0" tIns="0" rIns="0" bIns="0" rtlCol="0" anchor="t">
            <a:spAutoFit/>
          </a:bodyPr>
          <a:lstStyle/>
          <a:p>
            <a:pPr marL="1029970" lvl="1" indent="-514985" algn="ctr">
              <a:lnSpc>
                <a:spcPts val="5440"/>
              </a:lnSpc>
              <a:buFont typeface="Arial" panose="020B0604020202020204"/>
              <a:buChar char="•"/>
            </a:pPr>
            <a:r>
              <a:rPr lang="en-US" sz="4770">
                <a:solidFill>
                  <a:srgbClr val="EB1313"/>
                </a:solidFill>
                <a:latin typeface="Open Sans"/>
                <a:ea typeface="Open Sans"/>
                <a:cs typeface="Open Sans"/>
                <a:sym typeface="Open Sans"/>
              </a:rPr>
              <a:t>Negative</a:t>
            </a:r>
          </a:p>
        </p:txBody>
      </p:sp>
      <p:sp>
        <p:nvSpPr>
          <p:cNvPr id="11" name="TextBox 11"/>
          <p:cNvSpPr txBox="1"/>
          <p:nvPr/>
        </p:nvSpPr>
        <p:spPr>
          <a:xfrm>
            <a:off x="5441955" y="1149462"/>
            <a:ext cx="4861680" cy="1065615"/>
          </a:xfrm>
          <a:prstGeom prst="rect">
            <a:avLst/>
          </a:prstGeom>
        </p:spPr>
        <p:txBody>
          <a:bodyPr lIns="0" tIns="0" rIns="0" bIns="0" rtlCol="0" anchor="t">
            <a:spAutoFit/>
          </a:bodyPr>
          <a:lstStyle/>
          <a:p>
            <a:pPr algn="ctr">
              <a:lnSpc>
                <a:spcPts val="8370"/>
              </a:lnSpc>
            </a:pPr>
            <a:r>
              <a:rPr lang="en-US" sz="7345" b="1">
                <a:solidFill>
                  <a:srgbClr val="FFFFFF"/>
                </a:solidFill>
                <a:latin typeface="Open Sans Bold" panose="020B0806030504020204"/>
                <a:ea typeface="Open Sans Bold" panose="020B0806030504020204"/>
                <a:cs typeface="Open Sans Bold" panose="020B0806030504020204"/>
                <a:sym typeface="Open Sans Bold" panose="020B0806030504020204"/>
              </a:rPr>
              <a:t>Impact</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11</a:t>
            </a:r>
          </a:p>
        </p:txBody>
      </p:sp>
      <p:sp>
        <p:nvSpPr>
          <p:cNvPr id="13" name="TextBox 13"/>
          <p:cNvSpPr txBox="1"/>
          <p:nvPr/>
        </p:nvSpPr>
        <p:spPr>
          <a:xfrm>
            <a:off x="1028700" y="3625908"/>
            <a:ext cx="12738540" cy="1316005"/>
          </a:xfrm>
          <a:prstGeom prst="rect">
            <a:avLst/>
          </a:prstGeom>
        </p:spPr>
        <p:txBody>
          <a:bodyPr lIns="0" tIns="0" rIns="0" bIns="0" rtlCol="0" anchor="t">
            <a:spAutoFit/>
          </a:bodyPr>
          <a:lstStyle/>
          <a:p>
            <a:pPr algn="l">
              <a:lnSpc>
                <a:spcPts val="3730"/>
              </a:lnSpc>
            </a:pPr>
            <a:r>
              <a:rPr lang="en-US" sz="2665" b="1" dirty="0">
                <a:solidFill>
                  <a:srgbClr val="FFFFFF"/>
                </a:solidFill>
                <a:latin typeface="Canva Sans Bold" panose="020B0803030501040103"/>
                <a:ea typeface="Canva Sans Bold" panose="020B0803030501040103"/>
                <a:cs typeface="Canva Sans Bold" panose="020B0803030501040103"/>
                <a:sym typeface="Canva Sans Bold" panose="020B0803030501040103"/>
              </a:rPr>
              <a:t>1. Declining Writing Skills:</a:t>
            </a:r>
          </a:p>
          <a:p>
            <a:pPr marL="532130" lvl="1" indent="-266065" algn="l">
              <a:lnSpc>
                <a:spcPts val="3450"/>
              </a:lnSpc>
              <a:buFont typeface="Arial" panose="020B0604020202020204"/>
              <a:buChar char="•"/>
            </a:pPr>
            <a:r>
              <a:rPr lang="en-US" sz="2465" b="1" dirty="0">
                <a:solidFill>
                  <a:srgbClr val="FFFFFF"/>
                </a:solidFill>
                <a:latin typeface="Canva Sans Bold" panose="020B0803030501040103"/>
                <a:ea typeface="Canva Sans Bold" panose="020B0803030501040103"/>
                <a:cs typeface="Canva Sans Bold" panose="020B0803030501040103"/>
                <a:sym typeface="Canva Sans Bold" panose="020B0803030501040103"/>
              </a:rPr>
              <a:t>Due to the </a:t>
            </a:r>
            <a:r>
              <a:rPr lang="en-US" sz="2465" b="1" dirty="0">
                <a:solidFill>
                  <a:srgbClr val="F08383"/>
                </a:solidFill>
                <a:latin typeface="Canva Sans Bold" panose="020B0803030501040103"/>
                <a:ea typeface="Canva Sans Bold" panose="020B0803030501040103"/>
                <a:cs typeface="Canva Sans Bold" panose="020B0803030501040103"/>
                <a:sym typeface="Canva Sans Bold" panose="020B0803030501040103"/>
              </a:rPr>
              <a:t>excessive usage of online chatting and shortcuts</a:t>
            </a:r>
            <a:r>
              <a:rPr lang="en-US" sz="2465" b="1" dirty="0">
                <a:solidFill>
                  <a:srgbClr val="FFFFFF"/>
                </a:solidFill>
                <a:latin typeface="Canva Sans Bold" panose="020B0803030501040103"/>
                <a:ea typeface="Canva Sans Bold" panose="020B0803030501040103"/>
                <a:cs typeface="Canva Sans Bold" panose="020B0803030501040103"/>
                <a:sym typeface="Canva Sans Bold" panose="020B0803030501040103"/>
              </a:rPr>
              <a:t>, the writing skills of</a:t>
            </a:r>
          </a:p>
          <a:p>
            <a:pPr algn="l">
              <a:lnSpc>
                <a:spcPts val="3450"/>
              </a:lnSpc>
              <a:spcBef>
                <a:spcPct val="0"/>
              </a:spcBef>
            </a:pPr>
            <a:r>
              <a:rPr lang="en-US" sz="2465" b="1" dirty="0">
                <a:solidFill>
                  <a:srgbClr val="FFFFFF"/>
                </a:solidFill>
                <a:latin typeface="Canva Sans Bold" panose="020B0803030501040103"/>
                <a:ea typeface="Canva Sans Bold" panose="020B0803030501040103"/>
                <a:cs typeface="Canva Sans Bold" panose="020B0803030501040103"/>
                <a:sym typeface="Canva Sans Bold" panose="020B0803030501040103"/>
              </a:rPr>
              <a:t>        today's young generation have declined quite tremendously. </a:t>
            </a:r>
          </a:p>
        </p:txBody>
      </p:sp>
      <p:sp>
        <p:nvSpPr>
          <p:cNvPr id="14" name="TextBox 14"/>
          <p:cNvSpPr txBox="1"/>
          <p:nvPr/>
        </p:nvSpPr>
        <p:spPr>
          <a:xfrm>
            <a:off x="1028700" y="5532464"/>
            <a:ext cx="12400410" cy="2481309"/>
          </a:xfrm>
          <a:prstGeom prst="rect">
            <a:avLst/>
          </a:prstGeom>
        </p:spPr>
        <p:txBody>
          <a:bodyPr lIns="0" tIns="0" rIns="0" bIns="0" rtlCol="0" anchor="t">
            <a:spAutoFit/>
          </a:bodyPr>
          <a:lstStyle/>
          <a:p>
            <a:pPr algn="l">
              <a:lnSpc>
                <a:spcPts val="3550"/>
              </a:lnSpc>
            </a:pPr>
            <a:r>
              <a:rPr lang="en-US" sz="2535" b="1" dirty="0">
                <a:solidFill>
                  <a:srgbClr val="FFFFFF"/>
                </a:solidFill>
                <a:latin typeface="Canva Sans Bold" panose="020B0803030501040103"/>
                <a:ea typeface="Canva Sans Bold" panose="020B0803030501040103"/>
                <a:cs typeface="Canva Sans Bold" panose="020B0803030501040103"/>
                <a:sym typeface="Canva Sans Bold" panose="020B0803030501040103"/>
              </a:rPr>
              <a:t>2</a:t>
            </a:r>
            <a:r>
              <a:rPr lang="en-US" sz="2535" dirty="0">
                <a:solidFill>
                  <a:srgbClr val="FFFFFF"/>
                </a:solidFill>
                <a:latin typeface="Canva Sans" panose="020B0503030501040103"/>
                <a:ea typeface="Canva Sans" panose="020B0503030501040103"/>
                <a:cs typeface="Canva Sans" panose="020B0503030501040103"/>
                <a:sym typeface="Canva Sans" panose="020B0503030501040103"/>
              </a:rPr>
              <a:t>. </a:t>
            </a:r>
            <a:r>
              <a:rPr lang="en-US" sz="2535" b="1" dirty="0">
                <a:solidFill>
                  <a:srgbClr val="FFFFFF"/>
                </a:solidFill>
                <a:latin typeface="Canva Sans Bold" panose="020B0803030501040103"/>
                <a:ea typeface="Canva Sans Bold" panose="020B0803030501040103"/>
                <a:cs typeface="Canva Sans Bold" panose="020B0803030501040103"/>
                <a:sym typeface="Canva Sans Bold" panose="020B0803030501040103"/>
              </a:rPr>
              <a:t>Increasing Incidents of Cheating: </a:t>
            </a:r>
          </a:p>
          <a:p>
            <a:pPr marL="504190" lvl="1" indent="-252095" algn="l">
              <a:lnSpc>
                <a:spcPts val="3270"/>
              </a:lnSpc>
              <a:buFont typeface="Arial" panose="020B0604020202020204"/>
              <a:buChar char="•"/>
            </a:pPr>
            <a:r>
              <a:rPr lang="en-US" sz="2335" b="1" dirty="0">
                <a:solidFill>
                  <a:srgbClr val="FFFFFF"/>
                </a:solidFill>
                <a:latin typeface="Canva Sans Bold" panose="020B0803030501040103"/>
                <a:ea typeface="Canva Sans Bold" panose="020B0803030501040103"/>
                <a:cs typeface="Canva Sans Bold" panose="020B0803030501040103"/>
                <a:sym typeface="Canva Sans Bold" panose="020B0803030501040103"/>
              </a:rPr>
              <a:t>Technological developments like graphing calculators, high tech watches, mini cameras and similar equipment have become great sources to cheat in exams. </a:t>
            </a:r>
          </a:p>
          <a:p>
            <a:pPr algn="l">
              <a:lnSpc>
                <a:spcPts val="3270"/>
              </a:lnSpc>
            </a:pPr>
            <a:endParaRPr lang="en-US" sz="2335" b="1" dirty="0">
              <a:solidFill>
                <a:srgbClr val="FFFFFF"/>
              </a:solidFill>
              <a:latin typeface="Canva Sans Bold" panose="020B0803030501040103"/>
              <a:ea typeface="Canva Sans Bold" panose="020B0803030501040103"/>
              <a:cs typeface="Canva Sans Bold" panose="020B0803030501040103"/>
              <a:sym typeface="Canva Sans Bold" panose="020B0803030501040103"/>
            </a:endParaRPr>
          </a:p>
          <a:p>
            <a:pPr marL="504190" lvl="1" indent="-252095" algn="l">
              <a:lnSpc>
                <a:spcPts val="3270"/>
              </a:lnSpc>
              <a:buFont typeface="Arial" panose="020B0604020202020204"/>
              <a:buChar char="•"/>
            </a:pPr>
            <a:r>
              <a:rPr lang="en-US" sz="2335" b="1" dirty="0">
                <a:solidFill>
                  <a:srgbClr val="FFFFFF"/>
                </a:solidFill>
                <a:latin typeface="Canva Sans Bold" panose="020B0803030501040103"/>
                <a:ea typeface="Canva Sans Bold" panose="020B0803030501040103"/>
                <a:cs typeface="Canva Sans Bold" panose="020B0803030501040103"/>
                <a:sym typeface="Canva Sans Bold" panose="020B0803030501040103"/>
              </a:rPr>
              <a:t>It is easier for students to write formulas and notes on graphing calculators, with least chances of being caught.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7676D"/>
        </a:solidFill>
        <a:effectLst/>
      </p:bgPr>
    </p:bg>
    <p:spTree>
      <p:nvGrpSpPr>
        <p:cNvPr id="1" name=""/>
        <p:cNvGrpSpPr/>
        <p:nvPr/>
      </p:nvGrpSpPr>
      <p:grpSpPr>
        <a:xfrm>
          <a:off x="0" y="0"/>
          <a:ext cx="0" cy="0"/>
          <a:chOff x="0" y="0"/>
          <a:chExt cx="0" cy="0"/>
        </a:xfrm>
      </p:grpSpPr>
      <p:sp>
        <p:nvSpPr>
          <p:cNvPr id="2" name="Freeform 2"/>
          <p:cNvSpPr/>
          <p:nvPr/>
        </p:nvSpPr>
        <p:spPr>
          <a:xfrm>
            <a:off x="0" y="9763856"/>
            <a:ext cx="4143717" cy="523144"/>
          </a:xfrm>
          <a:custGeom>
            <a:avLst/>
            <a:gdLst/>
            <a:ahLst/>
            <a:cxnLst/>
            <a:rect l="l" t="t" r="r" b="b"/>
            <a:pathLst>
              <a:path w="4143717" h="523144">
                <a:moveTo>
                  <a:pt x="0" y="0"/>
                </a:moveTo>
                <a:lnTo>
                  <a:pt x="4143717" y="0"/>
                </a:lnTo>
                <a:lnTo>
                  <a:pt x="4143717" y="523144"/>
                </a:lnTo>
                <a:lnTo>
                  <a:pt x="0" y="5231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0"/>
            <a:ext cx="4143717" cy="523144"/>
          </a:xfrm>
          <a:custGeom>
            <a:avLst/>
            <a:gdLst/>
            <a:ahLst/>
            <a:cxnLst/>
            <a:rect l="l" t="t" r="r" b="b"/>
            <a:pathLst>
              <a:path w="4143717" h="523144">
                <a:moveTo>
                  <a:pt x="4143717" y="0"/>
                </a:moveTo>
                <a:lnTo>
                  <a:pt x="0" y="0"/>
                </a:lnTo>
                <a:lnTo>
                  <a:pt x="0" y="523144"/>
                </a:lnTo>
                <a:lnTo>
                  <a:pt x="4143717" y="523144"/>
                </a:lnTo>
                <a:lnTo>
                  <a:pt x="4143717"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144000" y="9763856"/>
            <a:ext cx="9937733" cy="1543050"/>
            <a:chOff x="0" y="0"/>
            <a:chExt cx="2617345" cy="406400"/>
          </a:xfrm>
        </p:grpSpPr>
        <p:sp>
          <p:nvSpPr>
            <p:cNvPr id="5" name="Freeform 5"/>
            <p:cNvSpPr/>
            <p:nvPr/>
          </p:nvSpPr>
          <p:spPr>
            <a:xfrm>
              <a:off x="0" y="0"/>
              <a:ext cx="2617345" cy="406400"/>
            </a:xfrm>
            <a:custGeom>
              <a:avLst/>
              <a:gdLst/>
              <a:ahLst/>
              <a:cxnLst/>
              <a:rect l="l" t="t" r="r" b="b"/>
              <a:pathLst>
                <a:path w="2617345" h="406400">
                  <a:moveTo>
                    <a:pt x="2617345" y="0"/>
                  </a:moveTo>
                  <a:lnTo>
                    <a:pt x="0" y="0"/>
                  </a:lnTo>
                  <a:lnTo>
                    <a:pt x="101600" y="203200"/>
                  </a:lnTo>
                  <a:lnTo>
                    <a:pt x="0" y="406400"/>
                  </a:lnTo>
                  <a:lnTo>
                    <a:pt x="2617345" y="406400"/>
                  </a:lnTo>
                  <a:lnTo>
                    <a:pt x="2515745" y="203200"/>
                  </a:lnTo>
                  <a:lnTo>
                    <a:pt x="2617345" y="0"/>
                  </a:lnTo>
                  <a:close/>
                </a:path>
              </a:pathLst>
            </a:custGeom>
            <a:solidFill>
              <a:srgbClr val="FFFFFF"/>
            </a:solidFill>
          </p:spPr>
        </p:sp>
        <p:sp>
          <p:nvSpPr>
            <p:cNvPr id="6" name="TextBox 6"/>
            <p:cNvSpPr txBox="1"/>
            <p:nvPr/>
          </p:nvSpPr>
          <p:spPr>
            <a:xfrm>
              <a:off x="88900" y="-38100"/>
              <a:ext cx="2439545" cy="444500"/>
            </a:xfrm>
            <a:prstGeom prst="rect">
              <a:avLst/>
            </a:prstGeom>
          </p:spPr>
          <p:txBody>
            <a:bodyPr lIns="50800" tIns="50800" rIns="50800" bIns="50800" rtlCol="0" anchor="ctr"/>
            <a:lstStyle/>
            <a:p>
              <a:pPr algn="ctr">
                <a:lnSpc>
                  <a:spcPts val="2660"/>
                </a:lnSpc>
                <a:spcBef>
                  <a:spcPct val="0"/>
                </a:spcBef>
              </a:pPr>
              <a:endParaRPr/>
            </a:p>
          </p:txBody>
        </p:sp>
      </p:grpSp>
      <p:sp>
        <p:nvSpPr>
          <p:cNvPr id="7" name="Freeform 7"/>
          <p:cNvSpPr/>
          <p:nvPr/>
        </p:nvSpPr>
        <p:spPr>
          <a:xfrm>
            <a:off x="7461347" y="1825852"/>
            <a:ext cx="2941711" cy="2941711"/>
          </a:xfrm>
          <a:custGeom>
            <a:avLst/>
            <a:gdLst/>
            <a:ahLst/>
            <a:cxnLst/>
            <a:rect l="l" t="t" r="r" b="b"/>
            <a:pathLst>
              <a:path w="2941711" h="2941711">
                <a:moveTo>
                  <a:pt x="0" y="0"/>
                </a:moveTo>
                <a:lnTo>
                  <a:pt x="2941711" y="0"/>
                </a:lnTo>
                <a:lnTo>
                  <a:pt x="2941711" y="2941712"/>
                </a:lnTo>
                <a:lnTo>
                  <a:pt x="0" y="29417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4952743" y="4247941"/>
            <a:ext cx="7958920" cy="3558681"/>
          </a:xfrm>
          <a:custGeom>
            <a:avLst/>
            <a:gdLst/>
            <a:ahLst/>
            <a:cxnLst/>
            <a:rect l="l" t="t" r="r" b="b"/>
            <a:pathLst>
              <a:path w="7958920" h="3558681">
                <a:moveTo>
                  <a:pt x="0" y="0"/>
                </a:moveTo>
                <a:lnTo>
                  <a:pt x="7958920" y="0"/>
                </a:lnTo>
                <a:lnTo>
                  <a:pt x="7958920" y="3558681"/>
                </a:lnTo>
                <a:lnTo>
                  <a:pt x="0" y="3558681"/>
                </a:lnTo>
                <a:lnTo>
                  <a:pt x="0" y="0"/>
                </a:lnTo>
                <a:close/>
              </a:path>
            </a:pathLst>
          </a:custGeom>
          <a:blipFill>
            <a:blip r:embed="rId6"/>
            <a:stretch>
              <a:fillRect l="-58923" t="-12266" r="-58923" b="-22933"/>
            </a:stretch>
          </a:blipFill>
        </p:spPr>
      </p:sp>
      <p:sp>
        <p:nvSpPr>
          <p:cNvPr id="9" name="TextBox 9"/>
          <p:cNvSpPr txBox="1"/>
          <p:nvPr/>
        </p:nvSpPr>
        <p:spPr>
          <a:xfrm>
            <a:off x="4727862" y="5135265"/>
            <a:ext cx="8408682" cy="1603058"/>
          </a:xfrm>
          <a:prstGeom prst="rect">
            <a:avLst/>
          </a:prstGeom>
        </p:spPr>
        <p:txBody>
          <a:bodyPr lIns="0" tIns="0" rIns="0" bIns="0" rtlCol="0" anchor="t">
            <a:spAutoFit/>
          </a:bodyPr>
          <a:lstStyle/>
          <a:p>
            <a:pPr algn="ctr">
              <a:lnSpc>
                <a:spcPts val="13140"/>
              </a:lnSpc>
            </a:pPr>
            <a:r>
              <a:rPr lang="en-US" sz="9385" b="1" dirty="0">
                <a:solidFill>
                  <a:srgbClr val="FFFFFF"/>
                </a:solidFill>
                <a:latin typeface="Open Sans Bold" panose="020B0806030504020204"/>
                <a:ea typeface="Open Sans Bold" panose="020B0806030504020204"/>
                <a:cs typeface="Open Sans Bold" panose="020B0806030504020204"/>
                <a:sym typeface="Open Sans Bold" panose="020B0806030504020204"/>
              </a:rPr>
              <a:t>ADVANTAGE</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12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7676D"/>
        </a:solidFill>
        <a:effectLst/>
      </p:bgPr>
    </p:bg>
    <p:spTree>
      <p:nvGrpSpPr>
        <p:cNvPr id="1" name=""/>
        <p:cNvGrpSpPr/>
        <p:nvPr/>
      </p:nvGrpSpPr>
      <p:grpSpPr>
        <a:xfrm>
          <a:off x="0" y="0"/>
          <a:ext cx="0" cy="0"/>
          <a:chOff x="0" y="0"/>
          <a:chExt cx="0" cy="0"/>
        </a:xfrm>
      </p:grpSpPr>
      <p:sp>
        <p:nvSpPr>
          <p:cNvPr id="2" name="Freeform 2"/>
          <p:cNvSpPr/>
          <p:nvPr/>
        </p:nvSpPr>
        <p:spPr>
          <a:xfrm>
            <a:off x="0" y="9763856"/>
            <a:ext cx="4143717" cy="523144"/>
          </a:xfrm>
          <a:custGeom>
            <a:avLst/>
            <a:gdLst/>
            <a:ahLst/>
            <a:cxnLst/>
            <a:rect l="l" t="t" r="r" b="b"/>
            <a:pathLst>
              <a:path w="4143717" h="523144">
                <a:moveTo>
                  <a:pt x="0" y="0"/>
                </a:moveTo>
                <a:lnTo>
                  <a:pt x="4143717" y="0"/>
                </a:lnTo>
                <a:lnTo>
                  <a:pt x="4143717" y="523144"/>
                </a:lnTo>
                <a:lnTo>
                  <a:pt x="0" y="5231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0"/>
            <a:ext cx="4143717" cy="523144"/>
          </a:xfrm>
          <a:custGeom>
            <a:avLst/>
            <a:gdLst/>
            <a:ahLst/>
            <a:cxnLst/>
            <a:rect l="l" t="t" r="r" b="b"/>
            <a:pathLst>
              <a:path w="4143717" h="523144">
                <a:moveTo>
                  <a:pt x="4143717" y="0"/>
                </a:moveTo>
                <a:lnTo>
                  <a:pt x="0" y="0"/>
                </a:lnTo>
                <a:lnTo>
                  <a:pt x="0" y="523144"/>
                </a:lnTo>
                <a:lnTo>
                  <a:pt x="4143717" y="523144"/>
                </a:lnTo>
                <a:lnTo>
                  <a:pt x="4143717"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144000" y="9763856"/>
            <a:ext cx="9937733" cy="1543050"/>
            <a:chOff x="0" y="0"/>
            <a:chExt cx="2617345" cy="406400"/>
          </a:xfrm>
        </p:grpSpPr>
        <p:sp>
          <p:nvSpPr>
            <p:cNvPr id="5" name="Freeform 5"/>
            <p:cNvSpPr/>
            <p:nvPr/>
          </p:nvSpPr>
          <p:spPr>
            <a:xfrm>
              <a:off x="0" y="0"/>
              <a:ext cx="2617345" cy="406400"/>
            </a:xfrm>
            <a:custGeom>
              <a:avLst/>
              <a:gdLst/>
              <a:ahLst/>
              <a:cxnLst/>
              <a:rect l="l" t="t" r="r" b="b"/>
              <a:pathLst>
                <a:path w="2617345" h="406400">
                  <a:moveTo>
                    <a:pt x="2617345" y="0"/>
                  </a:moveTo>
                  <a:lnTo>
                    <a:pt x="0" y="0"/>
                  </a:lnTo>
                  <a:lnTo>
                    <a:pt x="101600" y="203200"/>
                  </a:lnTo>
                  <a:lnTo>
                    <a:pt x="0" y="406400"/>
                  </a:lnTo>
                  <a:lnTo>
                    <a:pt x="2617345" y="406400"/>
                  </a:lnTo>
                  <a:lnTo>
                    <a:pt x="2515745" y="203200"/>
                  </a:lnTo>
                  <a:lnTo>
                    <a:pt x="2617345" y="0"/>
                  </a:lnTo>
                  <a:close/>
                </a:path>
              </a:pathLst>
            </a:custGeom>
            <a:solidFill>
              <a:srgbClr val="FFFFFF"/>
            </a:solidFill>
          </p:spPr>
        </p:sp>
        <p:sp>
          <p:nvSpPr>
            <p:cNvPr id="6" name="TextBox 6"/>
            <p:cNvSpPr txBox="1"/>
            <p:nvPr/>
          </p:nvSpPr>
          <p:spPr>
            <a:xfrm>
              <a:off x="88900" y="-38100"/>
              <a:ext cx="2439545" cy="444500"/>
            </a:xfrm>
            <a:prstGeom prst="rect">
              <a:avLst/>
            </a:prstGeom>
          </p:spPr>
          <p:txBody>
            <a:bodyPr lIns="50800" tIns="50800" rIns="50800" bIns="50800" rtlCol="0" anchor="ctr"/>
            <a:lstStyle/>
            <a:p>
              <a:pPr algn="ctr">
                <a:lnSpc>
                  <a:spcPts val="2660"/>
                </a:lnSpc>
                <a:spcBef>
                  <a:spcPct val="0"/>
                </a:spcBef>
              </a:pPr>
              <a:endParaRPr/>
            </a:p>
          </p:txBody>
        </p:sp>
      </p:grpSp>
      <p:sp>
        <p:nvSpPr>
          <p:cNvPr id="7" name="TextBox 7"/>
          <p:cNvSpPr txBox="1"/>
          <p:nvPr/>
        </p:nvSpPr>
        <p:spPr>
          <a:xfrm>
            <a:off x="1220102" y="2794198"/>
            <a:ext cx="15847795" cy="541274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lIns="0" tIns="0" rIns="0" bIns="0" rtlCol="0" anchor="t">
            <a:spAutoFit/>
          </a:bodyPr>
          <a:lstStyle/>
          <a:p>
            <a:pPr marL="443865" lvl="1" indent="0" algn="l">
              <a:lnSpc>
                <a:spcPts val="4690"/>
              </a:lnSpc>
              <a:buFont typeface="Arial" panose="020B0604020202020204"/>
              <a:buNone/>
            </a:pPr>
            <a:endParaRPr lang="en-US" altLang="en-US" sz="4115">
              <a:solidFill>
                <a:srgbClr val="FFFFFF"/>
              </a:solidFill>
              <a:latin typeface="Open Sans"/>
              <a:ea typeface="Open Sans"/>
              <a:cs typeface="Open Sans"/>
              <a:sym typeface="Open Sans"/>
            </a:endParaRPr>
          </a:p>
          <a:p>
            <a:pPr marL="443865" lvl="1" indent="0" algn="l">
              <a:lnSpc>
                <a:spcPts val="4690"/>
              </a:lnSpc>
              <a:buFont typeface="Arial" panose="020B0604020202020204"/>
              <a:buNone/>
            </a:pPr>
            <a:r>
              <a:rPr lang="en-US" altLang="en-US" sz="4115">
                <a:solidFill>
                  <a:srgbClr val="FFFFFF"/>
                </a:solidFill>
                <a:latin typeface="Open Sans"/>
                <a:ea typeface="Open Sans"/>
                <a:cs typeface="Open Sans"/>
                <a:sym typeface="Open Sans"/>
              </a:rPr>
              <a:t>Better Communication: Quick and easy contact between teachers and students.</a:t>
            </a:r>
          </a:p>
          <a:p>
            <a:pPr marL="443865" lvl="1" indent="0" algn="l">
              <a:lnSpc>
                <a:spcPts val="4690"/>
              </a:lnSpc>
              <a:buFont typeface="Arial" panose="020B0604020202020204"/>
              <a:buNone/>
            </a:pPr>
            <a:endParaRPr lang="en-US" altLang="en-US" sz="4115">
              <a:solidFill>
                <a:srgbClr val="FFFFFF"/>
              </a:solidFill>
              <a:latin typeface="Open Sans"/>
              <a:ea typeface="Open Sans"/>
              <a:cs typeface="Open Sans"/>
              <a:sym typeface="Open Sans"/>
            </a:endParaRPr>
          </a:p>
          <a:p>
            <a:pPr marL="443865" lvl="1" indent="0" algn="l">
              <a:lnSpc>
                <a:spcPts val="4690"/>
              </a:lnSpc>
              <a:buFont typeface="Arial" panose="020B0604020202020204"/>
              <a:buNone/>
            </a:pPr>
            <a:r>
              <a:rPr lang="en-US" altLang="en-US" sz="4115">
                <a:solidFill>
                  <a:srgbClr val="FFFFFF"/>
                </a:solidFill>
                <a:latin typeface="Open Sans"/>
                <a:ea typeface="Open Sans"/>
                <a:cs typeface="Open Sans"/>
                <a:sym typeface="Open Sans"/>
              </a:rPr>
              <a:t>Flexibility: Learn at your own pace, anytime.</a:t>
            </a:r>
          </a:p>
          <a:p>
            <a:pPr marL="443865" lvl="1" indent="0" algn="l">
              <a:lnSpc>
                <a:spcPts val="4690"/>
              </a:lnSpc>
              <a:buFont typeface="Arial" panose="020B0604020202020204"/>
              <a:buNone/>
            </a:pPr>
            <a:endParaRPr lang="en-US" altLang="en-US" sz="4115">
              <a:solidFill>
                <a:srgbClr val="FFFFFF"/>
              </a:solidFill>
              <a:latin typeface="Open Sans"/>
              <a:ea typeface="Open Sans"/>
              <a:cs typeface="Open Sans"/>
              <a:sym typeface="Open Sans"/>
            </a:endParaRPr>
          </a:p>
          <a:p>
            <a:pPr marL="443865" lvl="1" indent="0" algn="l">
              <a:lnSpc>
                <a:spcPts val="4690"/>
              </a:lnSpc>
              <a:buFont typeface="Arial" panose="020B0604020202020204"/>
              <a:buNone/>
            </a:pPr>
            <a:r>
              <a:rPr lang="en-US" altLang="en-US" sz="4115">
                <a:solidFill>
                  <a:srgbClr val="FFFFFF"/>
                </a:solidFill>
                <a:latin typeface="Open Sans"/>
                <a:ea typeface="Open Sans"/>
                <a:cs typeface="Open Sans"/>
                <a:sym typeface="Open Sans"/>
              </a:rPr>
              <a:t>Cost-Effective: Can be cheaper than traditional methods.</a:t>
            </a:r>
          </a:p>
          <a:p>
            <a:pPr marL="443865" lvl="1" indent="0" algn="l">
              <a:lnSpc>
                <a:spcPts val="4690"/>
              </a:lnSpc>
              <a:buFont typeface="Arial" panose="020B0604020202020204"/>
              <a:buNone/>
            </a:pPr>
            <a:endParaRPr lang="en-US" altLang="en-US" sz="4115">
              <a:solidFill>
                <a:srgbClr val="FFFFFF"/>
              </a:solidFill>
              <a:latin typeface="Open Sans"/>
              <a:ea typeface="Open Sans"/>
              <a:cs typeface="Open Sans"/>
              <a:sym typeface="Open Sans"/>
            </a:endParaRPr>
          </a:p>
          <a:p>
            <a:pPr marL="443865" lvl="1" indent="0" algn="l">
              <a:lnSpc>
                <a:spcPts val="4690"/>
              </a:lnSpc>
              <a:buFont typeface="Arial" panose="020B0604020202020204"/>
              <a:buNone/>
            </a:pPr>
            <a:r>
              <a:rPr lang="en-US" altLang="en-US" sz="4115">
                <a:solidFill>
                  <a:srgbClr val="FFFFFF"/>
                </a:solidFill>
                <a:latin typeface="Open Sans"/>
                <a:ea typeface="Open Sans"/>
                <a:cs typeface="Open Sans"/>
                <a:sym typeface="Open Sans"/>
              </a:rPr>
              <a:t>Future Skills: Prepares students for tech-based jobs.</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13</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7676D"/>
        </a:solidFill>
        <a:effectLst/>
      </p:bgPr>
    </p:bg>
    <p:spTree>
      <p:nvGrpSpPr>
        <p:cNvPr id="1" name=""/>
        <p:cNvGrpSpPr/>
        <p:nvPr/>
      </p:nvGrpSpPr>
      <p:grpSpPr>
        <a:xfrm>
          <a:off x="0" y="0"/>
          <a:ext cx="0" cy="0"/>
          <a:chOff x="0" y="0"/>
          <a:chExt cx="0" cy="0"/>
        </a:xfrm>
      </p:grpSpPr>
      <p:sp>
        <p:nvSpPr>
          <p:cNvPr id="2" name="Freeform 2"/>
          <p:cNvSpPr/>
          <p:nvPr/>
        </p:nvSpPr>
        <p:spPr>
          <a:xfrm>
            <a:off x="0" y="9763856"/>
            <a:ext cx="4143717" cy="523144"/>
          </a:xfrm>
          <a:custGeom>
            <a:avLst/>
            <a:gdLst/>
            <a:ahLst/>
            <a:cxnLst/>
            <a:rect l="l" t="t" r="r" b="b"/>
            <a:pathLst>
              <a:path w="4143717" h="523144">
                <a:moveTo>
                  <a:pt x="0" y="0"/>
                </a:moveTo>
                <a:lnTo>
                  <a:pt x="4143717" y="0"/>
                </a:lnTo>
                <a:lnTo>
                  <a:pt x="4143717" y="523144"/>
                </a:lnTo>
                <a:lnTo>
                  <a:pt x="0" y="523144"/>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0"/>
            <a:ext cx="4143717" cy="523144"/>
          </a:xfrm>
          <a:custGeom>
            <a:avLst/>
            <a:gdLst/>
            <a:ahLst/>
            <a:cxnLst/>
            <a:rect l="l" t="t" r="r" b="b"/>
            <a:pathLst>
              <a:path w="4143717" h="523144">
                <a:moveTo>
                  <a:pt x="4143717" y="0"/>
                </a:moveTo>
                <a:lnTo>
                  <a:pt x="0" y="0"/>
                </a:lnTo>
                <a:lnTo>
                  <a:pt x="0" y="523144"/>
                </a:lnTo>
                <a:lnTo>
                  <a:pt x="4143717" y="523144"/>
                </a:lnTo>
                <a:lnTo>
                  <a:pt x="4143717" y="0"/>
                </a:lnTo>
                <a:close/>
              </a:path>
            </a:pathLst>
          </a:custGeom>
          <a:blipFill>
            <a:blip r:embed="rId2">
              <a:alphaModFix amt="79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144000" y="9763856"/>
            <a:ext cx="9937733" cy="1543050"/>
            <a:chOff x="0" y="0"/>
            <a:chExt cx="2617345" cy="406400"/>
          </a:xfrm>
        </p:grpSpPr>
        <p:sp>
          <p:nvSpPr>
            <p:cNvPr id="5" name="Freeform 5"/>
            <p:cNvSpPr/>
            <p:nvPr/>
          </p:nvSpPr>
          <p:spPr>
            <a:xfrm>
              <a:off x="0" y="0"/>
              <a:ext cx="2617345" cy="406400"/>
            </a:xfrm>
            <a:custGeom>
              <a:avLst/>
              <a:gdLst/>
              <a:ahLst/>
              <a:cxnLst/>
              <a:rect l="l" t="t" r="r" b="b"/>
              <a:pathLst>
                <a:path w="2617345" h="406400">
                  <a:moveTo>
                    <a:pt x="2617345" y="0"/>
                  </a:moveTo>
                  <a:lnTo>
                    <a:pt x="0" y="0"/>
                  </a:lnTo>
                  <a:lnTo>
                    <a:pt x="101600" y="203200"/>
                  </a:lnTo>
                  <a:lnTo>
                    <a:pt x="0" y="406400"/>
                  </a:lnTo>
                  <a:lnTo>
                    <a:pt x="2617345" y="406400"/>
                  </a:lnTo>
                  <a:lnTo>
                    <a:pt x="2515745" y="203200"/>
                  </a:lnTo>
                  <a:lnTo>
                    <a:pt x="2617345" y="0"/>
                  </a:lnTo>
                  <a:close/>
                </a:path>
              </a:pathLst>
            </a:custGeom>
            <a:solidFill>
              <a:srgbClr val="FFFFFF"/>
            </a:solidFill>
          </p:spPr>
        </p:sp>
        <p:sp>
          <p:nvSpPr>
            <p:cNvPr id="6" name="TextBox 6"/>
            <p:cNvSpPr txBox="1"/>
            <p:nvPr/>
          </p:nvSpPr>
          <p:spPr>
            <a:xfrm>
              <a:off x="88900" y="-38100"/>
              <a:ext cx="2439545" cy="444500"/>
            </a:xfrm>
            <a:prstGeom prst="rect">
              <a:avLst/>
            </a:prstGeom>
          </p:spPr>
          <p:txBody>
            <a:bodyPr lIns="50800" tIns="50800" rIns="50800" bIns="50800" rtlCol="0" anchor="ctr"/>
            <a:lstStyle/>
            <a:p>
              <a:pPr algn="ctr">
                <a:lnSpc>
                  <a:spcPts val="2660"/>
                </a:lnSpc>
                <a:spcBef>
                  <a:spcPct val="0"/>
                </a:spcBef>
              </a:pPr>
              <a:endParaRPr/>
            </a:p>
          </p:txBody>
        </p:sp>
      </p:grpSp>
      <p:sp>
        <p:nvSpPr>
          <p:cNvPr id="7" name="Freeform 7"/>
          <p:cNvSpPr/>
          <p:nvPr/>
        </p:nvSpPr>
        <p:spPr>
          <a:xfrm>
            <a:off x="14961839" y="-989891"/>
            <a:ext cx="3408331" cy="3963175"/>
          </a:xfrm>
          <a:custGeom>
            <a:avLst/>
            <a:gdLst/>
            <a:ahLst/>
            <a:cxnLst/>
            <a:rect l="l" t="t" r="r" b="b"/>
            <a:pathLst>
              <a:path w="3408331" h="3963175">
                <a:moveTo>
                  <a:pt x="0" y="0"/>
                </a:moveTo>
                <a:lnTo>
                  <a:pt x="3408330" y="0"/>
                </a:lnTo>
                <a:lnTo>
                  <a:pt x="3408330" y="3963175"/>
                </a:lnTo>
                <a:lnTo>
                  <a:pt x="0" y="3963175"/>
                </a:lnTo>
                <a:lnTo>
                  <a:pt x="0" y="0"/>
                </a:lnTo>
                <a:close/>
              </a:path>
            </a:pathLst>
          </a:custGeom>
          <a:blipFill>
            <a:blip r:embed="rId4">
              <a:alphaModFix amt="48000"/>
              <a:extLst>
                <a:ext uri="{96DAC541-7B7A-43D3-8B79-37D633B846F1}">
                  <asvg:svgBlip xmlns:asvg="http://schemas.microsoft.com/office/drawing/2016/SVG/main" r:embed="rId5"/>
                </a:ext>
              </a:extLst>
            </a:blip>
            <a:stretch>
              <a:fillRect/>
            </a:stretch>
          </a:blipFill>
        </p:spPr>
      </p:sp>
      <p:sp>
        <p:nvSpPr>
          <p:cNvPr id="8" name="Freeform 8"/>
          <p:cNvSpPr/>
          <p:nvPr/>
        </p:nvSpPr>
        <p:spPr>
          <a:xfrm>
            <a:off x="2071858" y="4953702"/>
            <a:ext cx="12518337" cy="2447318"/>
          </a:xfrm>
          <a:custGeom>
            <a:avLst/>
            <a:gdLst/>
            <a:ahLst/>
            <a:cxnLst/>
            <a:rect l="l" t="t" r="r" b="b"/>
            <a:pathLst>
              <a:path w="12518337" h="2447318">
                <a:moveTo>
                  <a:pt x="0" y="0"/>
                </a:moveTo>
                <a:lnTo>
                  <a:pt x="12518337" y="0"/>
                </a:lnTo>
                <a:lnTo>
                  <a:pt x="12518337" y="2447318"/>
                </a:lnTo>
                <a:lnTo>
                  <a:pt x="0" y="2447318"/>
                </a:lnTo>
                <a:lnTo>
                  <a:pt x="0" y="0"/>
                </a:lnTo>
                <a:close/>
              </a:path>
            </a:pathLst>
          </a:custGeom>
          <a:blipFill>
            <a:blip r:embed="rId6">
              <a:alphaModFix amt="85000"/>
            </a:blip>
            <a:stretch>
              <a:fillRect l="-3056" t="-2055" b="-2055"/>
            </a:stretch>
          </a:blipFill>
        </p:spPr>
      </p:sp>
      <p:sp>
        <p:nvSpPr>
          <p:cNvPr id="9" name="Freeform 9"/>
          <p:cNvSpPr/>
          <p:nvPr/>
        </p:nvSpPr>
        <p:spPr>
          <a:xfrm>
            <a:off x="6400185" y="1295487"/>
            <a:ext cx="3658215" cy="3658215"/>
          </a:xfrm>
          <a:custGeom>
            <a:avLst/>
            <a:gdLst/>
            <a:ahLst/>
            <a:cxnLst/>
            <a:rect l="l" t="t" r="r" b="b"/>
            <a:pathLst>
              <a:path w="3658215" h="3658215">
                <a:moveTo>
                  <a:pt x="0" y="0"/>
                </a:moveTo>
                <a:lnTo>
                  <a:pt x="3658215" y="0"/>
                </a:lnTo>
                <a:lnTo>
                  <a:pt x="3658215" y="3658215"/>
                </a:lnTo>
                <a:lnTo>
                  <a:pt x="0" y="36582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3961530" y="5664057"/>
            <a:ext cx="8363928" cy="1305584"/>
          </a:xfrm>
          <a:prstGeom prst="rect">
            <a:avLst/>
          </a:prstGeom>
        </p:spPr>
        <p:txBody>
          <a:bodyPr lIns="0" tIns="0" rIns="0" bIns="0" rtlCol="0" anchor="t">
            <a:spAutoFit/>
          </a:bodyPr>
          <a:lstStyle/>
          <a:p>
            <a:pPr algn="ctr">
              <a:lnSpc>
                <a:spcPts val="10740"/>
              </a:lnSpc>
            </a:pPr>
            <a:r>
              <a:rPr lang="en-US" sz="7670" b="1" dirty="0">
                <a:solidFill>
                  <a:srgbClr val="FFFFFF"/>
                </a:solidFill>
                <a:latin typeface="Open Sans Bold" panose="020B0806030504020204"/>
                <a:ea typeface="Open Sans Bold" panose="020B0806030504020204"/>
                <a:cs typeface="Open Sans Bold" panose="020B0806030504020204"/>
                <a:sym typeface="Open Sans Bold" panose="020B0806030504020204"/>
              </a:rPr>
              <a:t>DISADVANTAGES </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14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7676D"/>
        </a:solidFill>
        <a:effectLst/>
      </p:bgPr>
    </p:bg>
    <p:spTree>
      <p:nvGrpSpPr>
        <p:cNvPr id="1" name=""/>
        <p:cNvGrpSpPr/>
        <p:nvPr/>
      </p:nvGrpSpPr>
      <p:grpSpPr>
        <a:xfrm>
          <a:off x="0" y="0"/>
          <a:ext cx="0" cy="0"/>
          <a:chOff x="0" y="0"/>
          <a:chExt cx="0" cy="0"/>
        </a:xfrm>
      </p:grpSpPr>
      <p:sp>
        <p:nvSpPr>
          <p:cNvPr id="2" name="Freeform 2"/>
          <p:cNvSpPr/>
          <p:nvPr/>
        </p:nvSpPr>
        <p:spPr>
          <a:xfrm>
            <a:off x="0" y="9763856"/>
            <a:ext cx="4143717" cy="523144"/>
          </a:xfrm>
          <a:custGeom>
            <a:avLst/>
            <a:gdLst/>
            <a:ahLst/>
            <a:cxnLst/>
            <a:rect l="l" t="t" r="r" b="b"/>
            <a:pathLst>
              <a:path w="4143717" h="523144">
                <a:moveTo>
                  <a:pt x="0" y="0"/>
                </a:moveTo>
                <a:lnTo>
                  <a:pt x="4143717" y="0"/>
                </a:lnTo>
                <a:lnTo>
                  <a:pt x="4143717" y="523144"/>
                </a:lnTo>
                <a:lnTo>
                  <a:pt x="0" y="5231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0"/>
            <a:ext cx="4143717" cy="523144"/>
          </a:xfrm>
          <a:custGeom>
            <a:avLst/>
            <a:gdLst/>
            <a:ahLst/>
            <a:cxnLst/>
            <a:rect l="l" t="t" r="r" b="b"/>
            <a:pathLst>
              <a:path w="4143717" h="523144">
                <a:moveTo>
                  <a:pt x="4143717" y="0"/>
                </a:moveTo>
                <a:lnTo>
                  <a:pt x="0" y="0"/>
                </a:lnTo>
                <a:lnTo>
                  <a:pt x="0" y="523144"/>
                </a:lnTo>
                <a:lnTo>
                  <a:pt x="4143717" y="523144"/>
                </a:lnTo>
                <a:lnTo>
                  <a:pt x="4143717"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144000" y="9763856"/>
            <a:ext cx="9937733" cy="1543050"/>
            <a:chOff x="0" y="0"/>
            <a:chExt cx="2617345" cy="406400"/>
          </a:xfrm>
        </p:grpSpPr>
        <p:sp>
          <p:nvSpPr>
            <p:cNvPr id="5" name="Freeform 5"/>
            <p:cNvSpPr/>
            <p:nvPr/>
          </p:nvSpPr>
          <p:spPr>
            <a:xfrm>
              <a:off x="0" y="0"/>
              <a:ext cx="2617345" cy="406400"/>
            </a:xfrm>
            <a:custGeom>
              <a:avLst/>
              <a:gdLst/>
              <a:ahLst/>
              <a:cxnLst/>
              <a:rect l="l" t="t" r="r" b="b"/>
              <a:pathLst>
                <a:path w="2617345" h="406400">
                  <a:moveTo>
                    <a:pt x="2617345" y="0"/>
                  </a:moveTo>
                  <a:lnTo>
                    <a:pt x="0" y="0"/>
                  </a:lnTo>
                  <a:lnTo>
                    <a:pt x="101600" y="203200"/>
                  </a:lnTo>
                  <a:lnTo>
                    <a:pt x="0" y="406400"/>
                  </a:lnTo>
                  <a:lnTo>
                    <a:pt x="2617345" y="406400"/>
                  </a:lnTo>
                  <a:lnTo>
                    <a:pt x="2515745" y="203200"/>
                  </a:lnTo>
                  <a:lnTo>
                    <a:pt x="2617345" y="0"/>
                  </a:lnTo>
                  <a:close/>
                </a:path>
              </a:pathLst>
            </a:custGeom>
            <a:solidFill>
              <a:srgbClr val="FFFFFF"/>
            </a:solidFill>
          </p:spPr>
        </p:sp>
        <p:sp>
          <p:nvSpPr>
            <p:cNvPr id="6" name="TextBox 6"/>
            <p:cNvSpPr txBox="1"/>
            <p:nvPr/>
          </p:nvSpPr>
          <p:spPr>
            <a:xfrm>
              <a:off x="88900" y="-38100"/>
              <a:ext cx="2439545" cy="444500"/>
            </a:xfrm>
            <a:prstGeom prst="rect">
              <a:avLst/>
            </a:prstGeom>
          </p:spPr>
          <p:txBody>
            <a:bodyPr lIns="50800" tIns="50800" rIns="50800" bIns="50800" rtlCol="0" anchor="ctr"/>
            <a:lstStyle/>
            <a:p>
              <a:pPr algn="ctr">
                <a:lnSpc>
                  <a:spcPts val="2660"/>
                </a:lnSpc>
                <a:spcBef>
                  <a:spcPct val="0"/>
                </a:spcBef>
              </a:pPr>
              <a:endParaRPr/>
            </a:p>
          </p:txBody>
        </p:sp>
      </p:grpSp>
      <p:sp>
        <p:nvSpPr>
          <p:cNvPr id="7" name="Freeform 7"/>
          <p:cNvSpPr/>
          <p:nvPr/>
        </p:nvSpPr>
        <p:spPr>
          <a:xfrm>
            <a:off x="15308239" y="-853493"/>
            <a:ext cx="3237373" cy="3764387"/>
          </a:xfrm>
          <a:custGeom>
            <a:avLst/>
            <a:gdLst/>
            <a:ahLst/>
            <a:cxnLst/>
            <a:rect l="l" t="t" r="r" b="b"/>
            <a:pathLst>
              <a:path w="3237373" h="3764387">
                <a:moveTo>
                  <a:pt x="0" y="0"/>
                </a:moveTo>
                <a:lnTo>
                  <a:pt x="3237373" y="0"/>
                </a:lnTo>
                <a:lnTo>
                  <a:pt x="3237373" y="3764386"/>
                </a:lnTo>
                <a:lnTo>
                  <a:pt x="0" y="3764386"/>
                </a:lnTo>
                <a:lnTo>
                  <a:pt x="0" y="0"/>
                </a:lnTo>
                <a:close/>
              </a:path>
            </a:pathLst>
          </a:custGeom>
          <a:blipFill>
            <a:blip r:embed="rId4">
              <a:alphaModFix amt="72000"/>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537365" y="2863268"/>
            <a:ext cx="14643876" cy="5210176"/>
          </a:xfrm>
          <a:prstGeom prst="rect">
            <a:avLst/>
          </a:prstGeom>
        </p:spPr>
        <p:txBody>
          <a:bodyPr lIns="0" tIns="0" rIns="0" bIns="0" rtlCol="0" anchor="t">
            <a:spAutoFit/>
          </a:bodyPr>
          <a:lstStyle/>
          <a:p>
            <a:pPr marL="647700" lvl="1" indent="-323850" algn="l">
              <a:lnSpc>
                <a:spcPts val="4200"/>
              </a:lnSpc>
              <a:buFont typeface="Arial" panose="020B0604020202020204"/>
              <a:buChar char="•"/>
            </a:pPr>
            <a:r>
              <a:rPr lang="en-US" sz="3000">
                <a:solidFill>
                  <a:srgbClr val="FFFFFF"/>
                </a:solidFill>
                <a:latin typeface="Canva Sans" panose="020B0503030501040103"/>
                <a:ea typeface="Canva Sans" panose="020B0503030501040103"/>
                <a:cs typeface="Canva Sans" panose="020B0503030501040103"/>
                <a:sym typeface="Canva Sans" panose="020B0503030501040103"/>
              </a:rPr>
              <a:t>Many experts and experienced people say that, due to such technology in education, students imagination is affected, their thinking ability is reduced. </a:t>
            </a:r>
          </a:p>
          <a:p>
            <a:pPr algn="l">
              <a:lnSpc>
                <a:spcPts val="4200"/>
              </a:lnSpc>
            </a:pPr>
            <a:endParaRPr lang="en-US" sz="3000">
              <a:solidFill>
                <a:srgbClr val="FFFFFF"/>
              </a:solidFill>
              <a:latin typeface="Canva Sans" panose="020B0503030501040103"/>
              <a:ea typeface="Canva Sans" panose="020B0503030501040103"/>
              <a:cs typeface="Canva Sans" panose="020B0503030501040103"/>
              <a:sym typeface="Canva Sans" panose="020B0503030501040103"/>
            </a:endParaRPr>
          </a:p>
          <a:p>
            <a:pPr marL="647700" lvl="1" indent="-323850" algn="l">
              <a:lnSpc>
                <a:spcPts val="4200"/>
              </a:lnSpc>
              <a:buFont typeface="Arial" panose="020B0604020202020204"/>
              <a:buChar char="•"/>
            </a:pPr>
            <a:r>
              <a:rPr lang="en-US" sz="3000">
                <a:solidFill>
                  <a:srgbClr val="FFFFFF"/>
                </a:solidFill>
                <a:latin typeface="Canva Sans" panose="020B0503030501040103"/>
                <a:ea typeface="Canva Sans" panose="020B0503030501040103"/>
                <a:cs typeface="Canva Sans" panose="020B0503030501040103"/>
                <a:sym typeface="Canva Sans" panose="020B0503030501040103"/>
              </a:rPr>
              <a:t>Also its sometime time-consuming from teacher's point of view.</a:t>
            </a:r>
          </a:p>
          <a:p>
            <a:pPr algn="l">
              <a:lnSpc>
                <a:spcPts val="4200"/>
              </a:lnSpc>
            </a:pPr>
            <a:endParaRPr lang="en-US" sz="3000">
              <a:solidFill>
                <a:srgbClr val="FFFFFF"/>
              </a:solidFill>
              <a:latin typeface="Canva Sans" panose="020B0503030501040103"/>
              <a:ea typeface="Canva Sans" panose="020B0503030501040103"/>
              <a:cs typeface="Canva Sans" panose="020B0503030501040103"/>
              <a:sym typeface="Canva Sans" panose="020B0503030501040103"/>
            </a:endParaRPr>
          </a:p>
          <a:p>
            <a:pPr marL="647700" lvl="1" indent="-323850" algn="l">
              <a:lnSpc>
                <a:spcPts val="4200"/>
              </a:lnSpc>
              <a:buFont typeface="Arial" panose="020B0604020202020204"/>
              <a:buChar char="•"/>
            </a:pPr>
            <a:r>
              <a:rPr lang="en-US" sz="3000">
                <a:solidFill>
                  <a:srgbClr val="FFFFFF"/>
                </a:solidFill>
                <a:latin typeface="Canva Sans" panose="020B0503030501040103"/>
                <a:ea typeface="Canva Sans" panose="020B0503030501040103"/>
                <a:cs typeface="Canva Sans" panose="020B0503030501040103"/>
                <a:sym typeface="Canva Sans" panose="020B0503030501040103"/>
              </a:rPr>
              <a:t> It is costly to install such technology.</a:t>
            </a:r>
          </a:p>
          <a:p>
            <a:pPr algn="l">
              <a:lnSpc>
                <a:spcPts val="4200"/>
              </a:lnSpc>
            </a:pPr>
            <a:r>
              <a:rPr lang="en-US" sz="3000">
                <a:solidFill>
                  <a:srgbClr val="FFFFFF"/>
                </a:solidFill>
                <a:latin typeface="Canva Sans" panose="020B0503030501040103"/>
                <a:ea typeface="Canva Sans" panose="020B0503030501040103"/>
                <a:cs typeface="Canva Sans" panose="020B0503030501040103"/>
                <a:sym typeface="Canva Sans" panose="020B0503030501040103"/>
              </a:rPr>
              <a:t> </a:t>
            </a:r>
          </a:p>
          <a:p>
            <a:pPr marL="647700" lvl="1" indent="-323850" algn="l">
              <a:lnSpc>
                <a:spcPts val="4200"/>
              </a:lnSpc>
              <a:buFont typeface="Arial" panose="020B0604020202020204"/>
              <a:buChar char="•"/>
            </a:pPr>
            <a:r>
              <a:rPr lang="en-US" sz="3000">
                <a:solidFill>
                  <a:srgbClr val="FFFFFF"/>
                </a:solidFill>
                <a:latin typeface="Canva Sans" panose="020B0503030501040103"/>
                <a:ea typeface="Canva Sans" panose="020B0503030501040103"/>
                <a:cs typeface="Canva Sans" panose="020B0503030501040103"/>
                <a:sym typeface="Canva Sans" panose="020B0503030501040103"/>
              </a:rPr>
              <a:t>There can be health issues too when used over limit. </a:t>
            </a:r>
          </a:p>
          <a:p>
            <a:pPr algn="l">
              <a:lnSpc>
                <a:spcPts val="4200"/>
              </a:lnSpc>
            </a:pPr>
            <a:endParaRPr lang="en-US" sz="3000">
              <a:solidFill>
                <a:srgbClr val="FFFFFF"/>
              </a:solidFill>
              <a:latin typeface="Canva Sans" panose="020B0503030501040103"/>
              <a:ea typeface="Canva Sans" panose="020B0503030501040103"/>
              <a:cs typeface="Canva Sans" panose="020B0503030501040103"/>
              <a:sym typeface="Canva Sans" panose="020B0503030501040103"/>
            </a:endParaRPr>
          </a:p>
          <a:p>
            <a:pPr marL="647700" lvl="1" indent="-323850" algn="l">
              <a:lnSpc>
                <a:spcPts val="4200"/>
              </a:lnSpc>
              <a:buFont typeface="Arial" panose="020B0604020202020204"/>
              <a:buChar char="•"/>
            </a:pPr>
            <a:r>
              <a:rPr lang="en-US" sz="3000">
                <a:solidFill>
                  <a:srgbClr val="FFFFFF"/>
                </a:solidFill>
                <a:latin typeface="Canva Sans" panose="020B0503030501040103"/>
                <a:ea typeface="Canva Sans" panose="020B0503030501040103"/>
                <a:cs typeface="Canva Sans" panose="020B0503030501040103"/>
                <a:sym typeface="Canva Sans" panose="020B0503030501040103"/>
              </a:rPr>
              <a:t>some students can't afford modern computer technologies</a:t>
            </a:r>
          </a:p>
        </p:txBody>
      </p:sp>
      <p:sp>
        <p:nvSpPr>
          <p:cNvPr id="9" name="Freeform 9"/>
          <p:cNvSpPr/>
          <p:nvPr/>
        </p:nvSpPr>
        <p:spPr>
          <a:xfrm>
            <a:off x="1219257" y="1867174"/>
            <a:ext cx="15362641" cy="7681321"/>
          </a:xfrm>
          <a:custGeom>
            <a:avLst/>
            <a:gdLst/>
            <a:ahLst/>
            <a:cxnLst/>
            <a:rect l="l" t="t" r="r" b="b"/>
            <a:pathLst>
              <a:path w="15362641" h="7681321">
                <a:moveTo>
                  <a:pt x="0" y="0"/>
                </a:moveTo>
                <a:lnTo>
                  <a:pt x="15362641" y="0"/>
                </a:lnTo>
                <a:lnTo>
                  <a:pt x="15362641" y="7681321"/>
                </a:lnTo>
                <a:lnTo>
                  <a:pt x="0" y="7681321"/>
                </a:lnTo>
                <a:lnTo>
                  <a:pt x="0" y="0"/>
                </a:lnTo>
                <a:close/>
              </a:path>
            </a:pathLst>
          </a:custGeom>
          <a:blipFill>
            <a:blip r:embed="rId6">
              <a:alphaModFix amt="21999"/>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15</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53F51"/>
        </a:solidFill>
        <a:effectLst/>
      </p:bgPr>
    </p:bg>
    <p:spTree>
      <p:nvGrpSpPr>
        <p:cNvPr id="1" name=""/>
        <p:cNvGrpSpPr/>
        <p:nvPr/>
      </p:nvGrpSpPr>
      <p:grpSpPr>
        <a:xfrm>
          <a:off x="0" y="0"/>
          <a:ext cx="0" cy="0"/>
          <a:chOff x="0" y="0"/>
          <a:chExt cx="0" cy="0"/>
        </a:xfrm>
      </p:grpSpPr>
      <p:sp>
        <p:nvSpPr>
          <p:cNvPr id="2" name="Freeform 2"/>
          <p:cNvSpPr/>
          <p:nvPr/>
        </p:nvSpPr>
        <p:spPr>
          <a:xfrm>
            <a:off x="0" y="9763856"/>
            <a:ext cx="4143717" cy="523144"/>
          </a:xfrm>
          <a:custGeom>
            <a:avLst/>
            <a:gdLst/>
            <a:ahLst/>
            <a:cxnLst/>
            <a:rect l="l" t="t" r="r" b="b"/>
            <a:pathLst>
              <a:path w="4143717" h="523144">
                <a:moveTo>
                  <a:pt x="0" y="0"/>
                </a:moveTo>
                <a:lnTo>
                  <a:pt x="4143717" y="0"/>
                </a:lnTo>
                <a:lnTo>
                  <a:pt x="4143717" y="523144"/>
                </a:lnTo>
                <a:lnTo>
                  <a:pt x="0" y="523144"/>
                </a:lnTo>
                <a:lnTo>
                  <a:pt x="0" y="0"/>
                </a:lnTo>
                <a:close/>
              </a:path>
            </a:pathLst>
          </a:custGeom>
          <a:blipFill>
            <a:blip r:embed="rId2">
              <a:alphaModFix amt="65999"/>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0"/>
            <a:ext cx="4143717" cy="523144"/>
          </a:xfrm>
          <a:custGeom>
            <a:avLst/>
            <a:gdLst/>
            <a:ahLst/>
            <a:cxnLst/>
            <a:rect l="l" t="t" r="r" b="b"/>
            <a:pathLst>
              <a:path w="4143717" h="523144">
                <a:moveTo>
                  <a:pt x="4143717" y="0"/>
                </a:moveTo>
                <a:lnTo>
                  <a:pt x="0" y="0"/>
                </a:lnTo>
                <a:lnTo>
                  <a:pt x="0" y="523144"/>
                </a:lnTo>
                <a:lnTo>
                  <a:pt x="4143717" y="523144"/>
                </a:lnTo>
                <a:lnTo>
                  <a:pt x="4143717" y="0"/>
                </a:lnTo>
                <a:close/>
              </a:path>
            </a:pathLst>
          </a:custGeom>
          <a:blipFill>
            <a:blip r:embed="rId2">
              <a:alphaModFix amt="64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144000" y="9763856"/>
            <a:ext cx="9937733" cy="1543050"/>
            <a:chOff x="0" y="0"/>
            <a:chExt cx="2617345" cy="406400"/>
          </a:xfrm>
        </p:grpSpPr>
        <p:sp>
          <p:nvSpPr>
            <p:cNvPr id="5" name="Freeform 5"/>
            <p:cNvSpPr/>
            <p:nvPr/>
          </p:nvSpPr>
          <p:spPr>
            <a:xfrm>
              <a:off x="0" y="0"/>
              <a:ext cx="2617345" cy="406400"/>
            </a:xfrm>
            <a:custGeom>
              <a:avLst/>
              <a:gdLst/>
              <a:ahLst/>
              <a:cxnLst/>
              <a:rect l="l" t="t" r="r" b="b"/>
              <a:pathLst>
                <a:path w="2617345" h="406400">
                  <a:moveTo>
                    <a:pt x="2617345" y="0"/>
                  </a:moveTo>
                  <a:lnTo>
                    <a:pt x="0" y="0"/>
                  </a:lnTo>
                  <a:lnTo>
                    <a:pt x="101600" y="203200"/>
                  </a:lnTo>
                  <a:lnTo>
                    <a:pt x="0" y="406400"/>
                  </a:lnTo>
                  <a:lnTo>
                    <a:pt x="2617345" y="406400"/>
                  </a:lnTo>
                  <a:lnTo>
                    <a:pt x="2515745" y="203200"/>
                  </a:lnTo>
                  <a:lnTo>
                    <a:pt x="2617345" y="0"/>
                  </a:lnTo>
                  <a:close/>
                </a:path>
              </a:pathLst>
            </a:custGeom>
            <a:solidFill>
              <a:srgbClr val="FFFFFF"/>
            </a:solidFill>
          </p:spPr>
        </p:sp>
        <p:sp>
          <p:nvSpPr>
            <p:cNvPr id="6" name="TextBox 6"/>
            <p:cNvSpPr txBox="1"/>
            <p:nvPr/>
          </p:nvSpPr>
          <p:spPr>
            <a:xfrm>
              <a:off x="88900" y="-38100"/>
              <a:ext cx="2439545" cy="444500"/>
            </a:xfrm>
            <a:prstGeom prst="rect">
              <a:avLst/>
            </a:prstGeom>
          </p:spPr>
          <p:txBody>
            <a:bodyPr lIns="50800" tIns="50800" rIns="50800" bIns="50800" rtlCol="0" anchor="ctr"/>
            <a:lstStyle/>
            <a:p>
              <a:pPr algn="ctr">
                <a:lnSpc>
                  <a:spcPts val="2660"/>
                </a:lnSpc>
                <a:spcBef>
                  <a:spcPct val="0"/>
                </a:spcBef>
              </a:pPr>
              <a:endParaRPr/>
            </a:p>
          </p:txBody>
        </p:sp>
      </p:grpSp>
      <p:sp>
        <p:nvSpPr>
          <p:cNvPr id="7" name="Freeform 7"/>
          <p:cNvSpPr/>
          <p:nvPr/>
        </p:nvSpPr>
        <p:spPr>
          <a:xfrm>
            <a:off x="13830278" y="6130450"/>
            <a:ext cx="3938943" cy="2250825"/>
          </a:xfrm>
          <a:custGeom>
            <a:avLst/>
            <a:gdLst/>
            <a:ahLst/>
            <a:cxnLst/>
            <a:rect l="l" t="t" r="r" b="b"/>
            <a:pathLst>
              <a:path w="3938943" h="2250825">
                <a:moveTo>
                  <a:pt x="0" y="0"/>
                </a:moveTo>
                <a:lnTo>
                  <a:pt x="3938943" y="0"/>
                </a:lnTo>
                <a:lnTo>
                  <a:pt x="3938943" y="2250825"/>
                </a:lnTo>
                <a:lnTo>
                  <a:pt x="0" y="2250825"/>
                </a:lnTo>
                <a:lnTo>
                  <a:pt x="0" y="0"/>
                </a:lnTo>
                <a:close/>
              </a:path>
            </a:pathLst>
          </a:custGeom>
          <a:blipFill>
            <a:blip r:embed="rId4"/>
            <a:stretch>
              <a:fillRect/>
            </a:stretch>
          </a:blipFill>
          <a:ln w="38100" cap="sq">
            <a:solidFill>
              <a:srgbClr val="FFFFFF"/>
            </a:solidFill>
            <a:prstDash val="solid"/>
            <a:miter/>
          </a:ln>
        </p:spPr>
      </p:sp>
      <p:sp>
        <p:nvSpPr>
          <p:cNvPr id="8" name="Freeform 8"/>
          <p:cNvSpPr/>
          <p:nvPr/>
        </p:nvSpPr>
        <p:spPr>
          <a:xfrm>
            <a:off x="4143717" y="2185580"/>
            <a:ext cx="7550995" cy="1491321"/>
          </a:xfrm>
          <a:custGeom>
            <a:avLst/>
            <a:gdLst/>
            <a:ahLst/>
            <a:cxnLst/>
            <a:rect l="l" t="t" r="r" b="b"/>
            <a:pathLst>
              <a:path w="7550995" h="1491321">
                <a:moveTo>
                  <a:pt x="0" y="0"/>
                </a:moveTo>
                <a:lnTo>
                  <a:pt x="7550995" y="0"/>
                </a:lnTo>
                <a:lnTo>
                  <a:pt x="7550995" y="1491321"/>
                </a:lnTo>
                <a:lnTo>
                  <a:pt x="0" y="1491321"/>
                </a:lnTo>
                <a:lnTo>
                  <a:pt x="0" y="0"/>
                </a:lnTo>
                <a:close/>
              </a:path>
            </a:pathLst>
          </a:custGeom>
          <a:blipFill>
            <a:blip r:embed="rId5"/>
            <a:stretch>
              <a:fillRect/>
            </a:stretch>
          </a:blipFill>
        </p:spPr>
      </p:sp>
      <p:sp>
        <p:nvSpPr>
          <p:cNvPr id="9" name="TextBox 9"/>
          <p:cNvSpPr txBox="1"/>
          <p:nvPr/>
        </p:nvSpPr>
        <p:spPr>
          <a:xfrm>
            <a:off x="2071858" y="4106455"/>
            <a:ext cx="10866893" cy="4274820"/>
          </a:xfrm>
          <a:prstGeom prst="rect">
            <a:avLst/>
          </a:prstGeom>
        </p:spPr>
        <p:txBody>
          <a:bodyPr lIns="0" tIns="0" rIns="0" bIns="0" rtlCol="0" anchor="t">
            <a:spAutoFit/>
          </a:bodyPr>
          <a:lstStyle/>
          <a:p>
            <a:pPr marL="582930" lvl="1" indent="-291465" algn="l">
              <a:lnSpc>
                <a:spcPts val="3780"/>
              </a:lnSpc>
              <a:buFont typeface="Arial" panose="020B0604020202020204"/>
              <a:buChar char="•"/>
            </a:pPr>
            <a:r>
              <a:rPr lang="en-US" sz="2700" dirty="0">
                <a:solidFill>
                  <a:srgbClr val="FFFFFF"/>
                </a:solidFill>
                <a:latin typeface="Canva Sans" panose="020B0503030501040103"/>
                <a:ea typeface="Canva Sans" panose="020B0503030501040103"/>
                <a:cs typeface="Canva Sans" panose="020B0503030501040103"/>
                <a:sym typeface="Canva Sans" panose="020B0503030501040103"/>
              </a:rPr>
              <a:t>In the conclusion </a:t>
            </a:r>
          </a:p>
          <a:p>
            <a:pPr marL="582930" lvl="1" indent="-291465" algn="l">
              <a:lnSpc>
                <a:spcPts val="3780"/>
              </a:lnSpc>
              <a:buFont typeface="Arial" panose="020B0604020202020204"/>
              <a:buChar char="•"/>
            </a:pPr>
            <a:r>
              <a:rPr lang="en-US" sz="2700" dirty="0">
                <a:solidFill>
                  <a:srgbClr val="FFFFFF"/>
                </a:solidFill>
                <a:latin typeface="Canva Sans" panose="020B0503030501040103"/>
                <a:ea typeface="Canva Sans" panose="020B0503030501040103"/>
                <a:cs typeface="Canva Sans" panose="020B0503030501040103"/>
                <a:sym typeface="Canva Sans" panose="020B0503030501040103"/>
              </a:rPr>
              <a:t>Technology has a very positive impact on education and at the same time may also pose negative effects. </a:t>
            </a:r>
          </a:p>
          <a:p>
            <a:pPr marL="582930" lvl="1" indent="-291465" algn="l">
              <a:lnSpc>
                <a:spcPts val="3780"/>
              </a:lnSpc>
              <a:buFont typeface="Arial" panose="020B0604020202020204"/>
              <a:buChar char="•"/>
            </a:pPr>
            <a:r>
              <a:rPr lang="en-US" sz="2700" dirty="0">
                <a:solidFill>
                  <a:srgbClr val="FFFFFF"/>
                </a:solidFill>
                <a:latin typeface="Canva Sans" panose="020B0503030501040103"/>
                <a:ea typeface="Canva Sans" panose="020B0503030501040103"/>
                <a:cs typeface="Canva Sans" panose="020B0503030501040103"/>
                <a:sym typeface="Canva Sans" panose="020B0503030501040103"/>
              </a:rPr>
              <a:t>Teachers, and students should take advantage of this in the good light and eliminate the drawbacks which are pulling back many of students as well as </a:t>
            </a:r>
            <a:r>
              <a:rPr lang="en-US" sz="2700" dirty="0" err="1">
                <a:solidFill>
                  <a:srgbClr val="FFFFFF"/>
                </a:solidFill>
                <a:latin typeface="Canva Sans" panose="020B0503030501040103"/>
                <a:ea typeface="Canva Sans" panose="020B0503030501040103"/>
                <a:cs typeface="Canva Sans" panose="020B0503030501040103"/>
                <a:sym typeface="Canva Sans" panose="020B0503030501040103"/>
              </a:rPr>
              <a:t>schools_from</a:t>
            </a:r>
            <a:r>
              <a:rPr lang="en-US" sz="2700" dirty="0">
                <a:solidFill>
                  <a:srgbClr val="FFFFFF"/>
                </a:solidFill>
                <a:latin typeface="Canva Sans" panose="020B0503030501040103"/>
                <a:ea typeface="Canva Sans" panose="020B0503030501040103"/>
                <a:cs typeface="Canva Sans" panose="020B0503030501040103"/>
                <a:sym typeface="Canva Sans" panose="020B0503030501040103"/>
              </a:rPr>
              <a:t> achieving excellence </a:t>
            </a:r>
          </a:p>
          <a:p>
            <a:pPr marL="582930" lvl="1" indent="-291465" algn="l">
              <a:lnSpc>
                <a:spcPts val="3780"/>
              </a:lnSpc>
              <a:buFont typeface="Arial" panose="020B0604020202020204"/>
              <a:buChar char="•"/>
            </a:pPr>
            <a:r>
              <a:rPr lang="en-US" sz="2700" dirty="0">
                <a:solidFill>
                  <a:srgbClr val="FFFFFF"/>
                </a:solidFill>
                <a:latin typeface="Canva Sans" panose="020B0503030501040103"/>
                <a:ea typeface="Canva Sans" panose="020B0503030501040103"/>
                <a:cs typeface="Canva Sans" panose="020B0503030501040103"/>
                <a:sym typeface="Canva Sans" panose="020B0503030501040103"/>
              </a:rPr>
              <a:t>it is thus time for every country to introduce a more technologically equipped education sector in the future.</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16</a:t>
            </a:r>
          </a:p>
        </p:txBody>
      </p:sp>
      <p:sp>
        <p:nvSpPr>
          <p:cNvPr id="11" name="TextBox 11"/>
          <p:cNvSpPr txBox="1"/>
          <p:nvPr/>
        </p:nvSpPr>
        <p:spPr>
          <a:xfrm>
            <a:off x="5722687" y="2265524"/>
            <a:ext cx="4948750" cy="978969"/>
          </a:xfrm>
          <a:prstGeom prst="rect">
            <a:avLst/>
          </a:prstGeom>
        </p:spPr>
        <p:txBody>
          <a:bodyPr lIns="0" tIns="0" rIns="0" bIns="0" rtlCol="0" anchor="t">
            <a:spAutoFit/>
          </a:bodyPr>
          <a:lstStyle/>
          <a:p>
            <a:pPr algn="ctr">
              <a:lnSpc>
                <a:spcPts val="8025"/>
              </a:lnSpc>
              <a:spcBef>
                <a:spcPct val="0"/>
              </a:spcBef>
            </a:pPr>
            <a:r>
              <a:rPr lang="en-US" sz="5735" b="1" dirty="0">
                <a:solidFill>
                  <a:srgbClr val="FFFFFF"/>
                </a:solidFill>
                <a:latin typeface="Canva Sans Bold" panose="020B0803030501040103"/>
                <a:ea typeface="Canva Sans Bold" panose="020B0803030501040103"/>
                <a:cs typeface="Canva Sans Bold" panose="020B0803030501040103"/>
                <a:sym typeface="Canva Sans Bold" panose="020B0803030501040103"/>
              </a:rPr>
              <a:t>CONCLUSION</a:t>
            </a:r>
          </a:p>
        </p:txBody>
      </p:sp>
      <p:sp>
        <p:nvSpPr>
          <p:cNvPr id="12" name="Freeform 12"/>
          <p:cNvSpPr/>
          <p:nvPr/>
        </p:nvSpPr>
        <p:spPr>
          <a:xfrm>
            <a:off x="15289189" y="-853493"/>
            <a:ext cx="3237373" cy="3764387"/>
          </a:xfrm>
          <a:custGeom>
            <a:avLst/>
            <a:gdLst/>
            <a:ahLst/>
            <a:cxnLst/>
            <a:rect l="l" t="t" r="r" b="b"/>
            <a:pathLst>
              <a:path w="3237373" h="3764387">
                <a:moveTo>
                  <a:pt x="0" y="0"/>
                </a:moveTo>
                <a:lnTo>
                  <a:pt x="3237373" y="0"/>
                </a:lnTo>
                <a:lnTo>
                  <a:pt x="3237373" y="3764386"/>
                </a:lnTo>
                <a:lnTo>
                  <a:pt x="0" y="3764386"/>
                </a:lnTo>
                <a:lnTo>
                  <a:pt x="0" y="0"/>
                </a:lnTo>
                <a:close/>
              </a:path>
            </a:pathLst>
          </a:custGeom>
          <a:blipFill>
            <a:blip r:embed="rId6">
              <a:alphaModFix amt="44999"/>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0B1A"/>
        </a:solidFill>
        <a:effectLst/>
      </p:bgPr>
    </p:bg>
    <p:spTree>
      <p:nvGrpSpPr>
        <p:cNvPr id="1" name=""/>
        <p:cNvGrpSpPr/>
        <p:nvPr/>
      </p:nvGrpSpPr>
      <p:grpSpPr>
        <a:xfrm>
          <a:off x="0" y="0"/>
          <a:ext cx="0" cy="0"/>
          <a:chOff x="0" y="0"/>
          <a:chExt cx="0" cy="0"/>
        </a:xfrm>
      </p:grpSpPr>
      <p:sp>
        <p:nvSpPr>
          <p:cNvPr id="2" name="Freeform 2"/>
          <p:cNvSpPr/>
          <p:nvPr/>
        </p:nvSpPr>
        <p:spPr>
          <a:xfrm>
            <a:off x="0" y="9763856"/>
            <a:ext cx="4143717" cy="523144"/>
          </a:xfrm>
          <a:custGeom>
            <a:avLst/>
            <a:gdLst/>
            <a:ahLst/>
            <a:cxnLst/>
            <a:rect l="l" t="t" r="r" b="b"/>
            <a:pathLst>
              <a:path w="4143717" h="523144">
                <a:moveTo>
                  <a:pt x="0" y="0"/>
                </a:moveTo>
                <a:lnTo>
                  <a:pt x="4143717" y="0"/>
                </a:lnTo>
                <a:lnTo>
                  <a:pt x="4143717" y="523144"/>
                </a:lnTo>
                <a:lnTo>
                  <a:pt x="0" y="523144"/>
                </a:lnTo>
                <a:lnTo>
                  <a:pt x="0" y="0"/>
                </a:lnTo>
                <a:close/>
              </a:path>
            </a:pathLst>
          </a:custGeom>
          <a:blipFill>
            <a:blip r:embed="rId2">
              <a:alphaModFix amt="79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0"/>
            <a:ext cx="4143717" cy="523144"/>
          </a:xfrm>
          <a:custGeom>
            <a:avLst/>
            <a:gdLst/>
            <a:ahLst/>
            <a:cxnLst/>
            <a:rect l="l" t="t" r="r" b="b"/>
            <a:pathLst>
              <a:path w="4143717" h="523144">
                <a:moveTo>
                  <a:pt x="4143717" y="0"/>
                </a:moveTo>
                <a:lnTo>
                  <a:pt x="0" y="0"/>
                </a:lnTo>
                <a:lnTo>
                  <a:pt x="0" y="523144"/>
                </a:lnTo>
                <a:lnTo>
                  <a:pt x="4143717" y="523144"/>
                </a:lnTo>
                <a:lnTo>
                  <a:pt x="4143717" y="0"/>
                </a:lnTo>
                <a:close/>
              </a:path>
            </a:pathLst>
          </a:custGeom>
          <a:blipFill>
            <a:blip r:embed="rId2">
              <a:alphaModFix amt="67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144000" y="9763856"/>
            <a:ext cx="9937733" cy="1543050"/>
            <a:chOff x="0" y="0"/>
            <a:chExt cx="2617345" cy="406400"/>
          </a:xfrm>
        </p:grpSpPr>
        <p:sp>
          <p:nvSpPr>
            <p:cNvPr id="5" name="Freeform 5"/>
            <p:cNvSpPr/>
            <p:nvPr/>
          </p:nvSpPr>
          <p:spPr>
            <a:xfrm>
              <a:off x="0" y="0"/>
              <a:ext cx="2617345" cy="406400"/>
            </a:xfrm>
            <a:custGeom>
              <a:avLst/>
              <a:gdLst/>
              <a:ahLst/>
              <a:cxnLst/>
              <a:rect l="l" t="t" r="r" b="b"/>
              <a:pathLst>
                <a:path w="2617345" h="406400">
                  <a:moveTo>
                    <a:pt x="2617345" y="0"/>
                  </a:moveTo>
                  <a:lnTo>
                    <a:pt x="0" y="0"/>
                  </a:lnTo>
                  <a:lnTo>
                    <a:pt x="101600" y="203200"/>
                  </a:lnTo>
                  <a:lnTo>
                    <a:pt x="0" y="406400"/>
                  </a:lnTo>
                  <a:lnTo>
                    <a:pt x="2617345" y="406400"/>
                  </a:lnTo>
                  <a:lnTo>
                    <a:pt x="2515745" y="203200"/>
                  </a:lnTo>
                  <a:lnTo>
                    <a:pt x="2617345" y="0"/>
                  </a:lnTo>
                  <a:close/>
                </a:path>
              </a:pathLst>
            </a:custGeom>
            <a:solidFill>
              <a:srgbClr val="FFFFFF"/>
            </a:solidFill>
          </p:spPr>
        </p:sp>
        <p:sp>
          <p:nvSpPr>
            <p:cNvPr id="6" name="TextBox 6"/>
            <p:cNvSpPr txBox="1"/>
            <p:nvPr/>
          </p:nvSpPr>
          <p:spPr>
            <a:xfrm>
              <a:off x="88900" y="-38100"/>
              <a:ext cx="2439545" cy="444500"/>
            </a:xfrm>
            <a:prstGeom prst="rect">
              <a:avLst/>
            </a:prstGeom>
          </p:spPr>
          <p:txBody>
            <a:bodyPr lIns="50800" tIns="50800" rIns="50800" bIns="50800" rtlCol="0" anchor="ctr"/>
            <a:lstStyle/>
            <a:p>
              <a:pPr algn="ctr">
                <a:lnSpc>
                  <a:spcPts val="2660"/>
                </a:lnSpc>
                <a:spcBef>
                  <a:spcPct val="0"/>
                </a:spcBef>
              </a:pPr>
              <a:endParaRPr/>
            </a:p>
          </p:txBody>
        </p:sp>
      </p:grpSp>
      <p:sp>
        <p:nvSpPr>
          <p:cNvPr id="7" name="Freeform 7"/>
          <p:cNvSpPr/>
          <p:nvPr/>
        </p:nvSpPr>
        <p:spPr>
          <a:xfrm>
            <a:off x="5644837" y="1848785"/>
            <a:ext cx="6775763" cy="6589430"/>
          </a:xfrm>
          <a:custGeom>
            <a:avLst/>
            <a:gdLst/>
            <a:ahLst/>
            <a:cxnLst/>
            <a:rect l="l" t="t" r="r" b="b"/>
            <a:pathLst>
              <a:path w="6775763" h="6589430">
                <a:moveTo>
                  <a:pt x="0" y="0"/>
                </a:moveTo>
                <a:lnTo>
                  <a:pt x="6775763" y="0"/>
                </a:lnTo>
                <a:lnTo>
                  <a:pt x="6775763" y="6589430"/>
                </a:lnTo>
                <a:lnTo>
                  <a:pt x="0" y="65894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8" name="TextBox 8"/>
          <p:cNvSpPr txBox="1"/>
          <p:nvPr/>
        </p:nvSpPr>
        <p:spPr>
          <a:xfrm>
            <a:off x="5173982" y="4647822"/>
            <a:ext cx="7569948" cy="1185684"/>
          </a:xfrm>
          <a:prstGeom prst="rect">
            <a:avLst/>
          </a:prstGeom>
        </p:spPr>
        <p:txBody>
          <a:bodyPr lIns="0" tIns="0" rIns="0" bIns="0" rtlCol="0" anchor="t">
            <a:spAutoFit/>
          </a:bodyPr>
          <a:lstStyle/>
          <a:p>
            <a:pPr algn="ctr">
              <a:lnSpc>
                <a:spcPts val="9720"/>
              </a:lnSpc>
            </a:pPr>
            <a:r>
              <a:rPr lang="en-US" sz="6945" b="1" dirty="0">
                <a:solidFill>
                  <a:srgbClr val="FFFFFF"/>
                </a:solidFill>
                <a:latin typeface="Open Sans Bold" panose="020B0806030504020204"/>
                <a:ea typeface="Open Sans Bold" panose="020B0806030504020204"/>
                <a:cs typeface="Open Sans Bold" panose="020B0806030504020204"/>
                <a:sym typeface="Open Sans Bold" panose="020B0806030504020204"/>
              </a:rPr>
              <a:t>THANK YOU</a:t>
            </a:r>
          </a:p>
        </p:txBody>
      </p:sp>
      <p:sp>
        <p:nvSpPr>
          <p:cNvPr id="9" name="Freeform 9"/>
          <p:cNvSpPr/>
          <p:nvPr/>
        </p:nvSpPr>
        <p:spPr>
          <a:xfrm>
            <a:off x="15126792" y="-989891"/>
            <a:ext cx="3243378" cy="3771369"/>
          </a:xfrm>
          <a:custGeom>
            <a:avLst/>
            <a:gdLst/>
            <a:ahLst/>
            <a:cxnLst/>
            <a:rect l="l" t="t" r="r" b="b"/>
            <a:pathLst>
              <a:path w="3243378" h="3771369">
                <a:moveTo>
                  <a:pt x="0" y="0"/>
                </a:moveTo>
                <a:lnTo>
                  <a:pt x="3243377" y="0"/>
                </a:lnTo>
                <a:lnTo>
                  <a:pt x="3243377" y="3771369"/>
                </a:lnTo>
                <a:lnTo>
                  <a:pt x="0" y="3771369"/>
                </a:lnTo>
                <a:lnTo>
                  <a:pt x="0" y="0"/>
                </a:lnTo>
                <a:close/>
              </a:path>
            </a:pathLst>
          </a:custGeom>
          <a:blipFill>
            <a:blip r:embed="rId6">
              <a:alphaModFix amt="80000"/>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17</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538F"/>
        </a:solidFill>
        <a:effectLst/>
      </p:bgPr>
    </p:bg>
    <p:spTree>
      <p:nvGrpSpPr>
        <p:cNvPr id="1" name=""/>
        <p:cNvGrpSpPr/>
        <p:nvPr/>
      </p:nvGrpSpPr>
      <p:grpSpPr>
        <a:xfrm>
          <a:off x="0" y="0"/>
          <a:ext cx="0" cy="0"/>
          <a:chOff x="0" y="0"/>
          <a:chExt cx="0" cy="0"/>
        </a:xfrm>
      </p:grpSpPr>
      <p:grpSp>
        <p:nvGrpSpPr>
          <p:cNvPr id="4" name="Group 4"/>
          <p:cNvGrpSpPr/>
          <p:nvPr/>
        </p:nvGrpSpPr>
        <p:grpSpPr>
          <a:xfrm>
            <a:off x="9144000" y="9763856"/>
            <a:ext cx="9937733" cy="1543050"/>
            <a:chOff x="0" y="0"/>
            <a:chExt cx="2617345" cy="406400"/>
          </a:xfrm>
        </p:grpSpPr>
        <p:sp>
          <p:nvSpPr>
            <p:cNvPr id="5" name="Freeform 5"/>
            <p:cNvSpPr/>
            <p:nvPr/>
          </p:nvSpPr>
          <p:spPr>
            <a:xfrm>
              <a:off x="0" y="0"/>
              <a:ext cx="2617345" cy="406400"/>
            </a:xfrm>
            <a:custGeom>
              <a:avLst/>
              <a:gdLst/>
              <a:ahLst/>
              <a:cxnLst/>
              <a:rect l="l" t="t" r="r" b="b"/>
              <a:pathLst>
                <a:path w="2617345" h="406400">
                  <a:moveTo>
                    <a:pt x="2617345" y="0"/>
                  </a:moveTo>
                  <a:lnTo>
                    <a:pt x="0" y="0"/>
                  </a:lnTo>
                  <a:lnTo>
                    <a:pt x="101600" y="203200"/>
                  </a:lnTo>
                  <a:lnTo>
                    <a:pt x="0" y="406400"/>
                  </a:lnTo>
                  <a:lnTo>
                    <a:pt x="2617345" y="406400"/>
                  </a:lnTo>
                  <a:lnTo>
                    <a:pt x="2515745" y="203200"/>
                  </a:lnTo>
                  <a:lnTo>
                    <a:pt x="2617345" y="0"/>
                  </a:lnTo>
                  <a:close/>
                </a:path>
              </a:pathLst>
            </a:custGeom>
            <a:solidFill>
              <a:srgbClr val="FFFFFF"/>
            </a:solidFill>
          </p:spPr>
        </p:sp>
        <p:sp>
          <p:nvSpPr>
            <p:cNvPr id="6" name="TextBox 6"/>
            <p:cNvSpPr txBox="1"/>
            <p:nvPr/>
          </p:nvSpPr>
          <p:spPr>
            <a:xfrm>
              <a:off x="88900" y="-38100"/>
              <a:ext cx="2439545" cy="444500"/>
            </a:xfrm>
            <a:prstGeom prst="rect">
              <a:avLst/>
            </a:prstGeom>
          </p:spPr>
          <p:txBody>
            <a:bodyPr lIns="50800" tIns="50800" rIns="50800" bIns="50800" rtlCol="0" anchor="ctr"/>
            <a:lstStyle/>
            <a:p>
              <a:pPr algn="ctr">
                <a:lnSpc>
                  <a:spcPts val="2660"/>
                </a:lnSpc>
                <a:spcBef>
                  <a:spcPct val="0"/>
                </a:spcBef>
              </a:pPr>
              <a:endParaRPr/>
            </a:p>
          </p:txBody>
        </p:sp>
      </p:grpSp>
      <p:grpSp>
        <p:nvGrpSpPr>
          <p:cNvPr id="9" name="Group 9"/>
          <p:cNvGrpSpPr/>
          <p:nvPr/>
        </p:nvGrpSpPr>
        <p:grpSpPr>
          <a:xfrm>
            <a:off x="11277600" y="2247900"/>
            <a:ext cx="6858000" cy="6200206"/>
            <a:chOff x="0" y="0"/>
            <a:chExt cx="1385021" cy="833178"/>
          </a:xfrm>
        </p:grpSpPr>
        <p:sp>
          <p:nvSpPr>
            <p:cNvPr id="10" name="Freeform 10"/>
            <p:cNvSpPr/>
            <p:nvPr/>
          </p:nvSpPr>
          <p:spPr>
            <a:xfrm>
              <a:off x="0" y="0"/>
              <a:ext cx="1385021" cy="833179"/>
            </a:xfrm>
            <a:custGeom>
              <a:avLst/>
              <a:gdLst/>
              <a:ahLst/>
              <a:cxnLst/>
              <a:rect l="l" t="t" r="r" b="b"/>
              <a:pathLst>
                <a:path w="1385021" h="833179">
                  <a:moveTo>
                    <a:pt x="0" y="0"/>
                  </a:moveTo>
                  <a:lnTo>
                    <a:pt x="1385021" y="0"/>
                  </a:lnTo>
                  <a:lnTo>
                    <a:pt x="1385021" y="833179"/>
                  </a:lnTo>
                  <a:lnTo>
                    <a:pt x="0" y="833179"/>
                  </a:lnTo>
                  <a:close/>
                </a:path>
              </a:pathLst>
            </a:custGeom>
            <a:blipFill>
              <a:blip r:embed="rId2"/>
              <a:stretch>
                <a:fillRect t="-155" b="-1246"/>
              </a:stretch>
            </a:blipFill>
            <a:ln w="38100" cap="sq">
              <a:solidFill>
                <a:srgbClr val="000000"/>
              </a:solidFill>
              <a:prstDash val="solid"/>
              <a:miter/>
            </a:ln>
          </p:spPr>
        </p:sp>
      </p:grpSp>
      <p:sp>
        <p:nvSpPr>
          <p:cNvPr id="11" name="TextBox 11"/>
          <p:cNvSpPr txBox="1"/>
          <p:nvPr/>
        </p:nvSpPr>
        <p:spPr>
          <a:xfrm>
            <a:off x="1413305" y="1937966"/>
            <a:ext cx="7909876" cy="998139"/>
          </a:xfrm>
          <a:prstGeom prst="rect">
            <a:avLst/>
          </a:prstGeom>
        </p:spPr>
        <p:txBody>
          <a:bodyPr lIns="0" tIns="0" rIns="0" bIns="0" rtlCol="0" anchor="t">
            <a:spAutoFit/>
          </a:bodyPr>
          <a:lstStyle/>
          <a:p>
            <a:pPr algn="ctr">
              <a:lnSpc>
                <a:spcPts val="8255"/>
              </a:lnSpc>
            </a:pPr>
            <a:r>
              <a:rPr lang="en-US" sz="5895" b="1" u="sng" dirty="0">
                <a:solidFill>
                  <a:srgbClr val="FFFFFF"/>
                </a:solidFill>
                <a:latin typeface="Open Sans Bold" panose="020B0806030504020204"/>
                <a:ea typeface="Open Sans Bold" panose="020B0806030504020204"/>
                <a:cs typeface="Open Sans Bold" panose="020B0806030504020204"/>
                <a:sym typeface="Open Sans Bold" panose="020B0806030504020204"/>
              </a:rPr>
              <a:t>TABLE OF CONTENT </a:t>
            </a:r>
          </a:p>
        </p:txBody>
      </p:sp>
      <p:sp>
        <p:nvSpPr>
          <p:cNvPr id="12" name="TextBox 12"/>
          <p:cNvSpPr txBox="1"/>
          <p:nvPr/>
        </p:nvSpPr>
        <p:spPr>
          <a:xfrm>
            <a:off x="1483150" y="3381332"/>
            <a:ext cx="8913781" cy="4406093"/>
          </a:xfrm>
          <a:prstGeom prst="rect">
            <a:avLst/>
          </a:prstGeom>
        </p:spPr>
        <p:txBody>
          <a:bodyPr lIns="0" tIns="0" rIns="0" bIns="0" rtlCol="0" anchor="t">
            <a:spAutoFit/>
          </a:bodyPr>
          <a:lstStyle/>
          <a:p>
            <a:pPr marL="681355" lvl="1" indent="-340995" algn="l">
              <a:lnSpc>
                <a:spcPts val="4420"/>
              </a:lnSpc>
              <a:buFont typeface="Arial" panose="020B0604020202020204"/>
              <a:buChar char="•"/>
            </a:pPr>
            <a:r>
              <a:rPr lang="en-US" sz="3155" dirty="0">
                <a:solidFill>
                  <a:srgbClr val="FFFFFF"/>
                </a:solidFill>
                <a:latin typeface="Open Sans"/>
                <a:ea typeface="Open Sans"/>
                <a:cs typeface="Open Sans"/>
                <a:sym typeface="Open Sans"/>
              </a:rPr>
              <a:t>Introduction.</a:t>
            </a:r>
          </a:p>
          <a:p>
            <a:pPr marL="681355" lvl="1" indent="-340995" algn="l">
              <a:lnSpc>
                <a:spcPts val="4420"/>
              </a:lnSpc>
              <a:buFont typeface="Arial" panose="020B0604020202020204"/>
              <a:buChar char="•"/>
            </a:pPr>
            <a:r>
              <a:rPr lang="en-US" sz="3155" dirty="0">
                <a:solidFill>
                  <a:srgbClr val="FFFFFF"/>
                </a:solidFill>
                <a:latin typeface="Open Sans"/>
                <a:ea typeface="Open Sans"/>
                <a:cs typeface="Open Sans"/>
                <a:sym typeface="Open Sans"/>
              </a:rPr>
              <a:t>What is technology? </a:t>
            </a:r>
          </a:p>
          <a:p>
            <a:pPr marL="681355" lvl="1" indent="-340995" algn="l">
              <a:lnSpc>
                <a:spcPts val="4420"/>
              </a:lnSpc>
              <a:buFont typeface="Arial" panose="020B0604020202020204"/>
              <a:buChar char="•"/>
            </a:pPr>
            <a:r>
              <a:rPr lang="en-US" sz="3155" dirty="0">
                <a:solidFill>
                  <a:srgbClr val="FFFFFF"/>
                </a:solidFill>
                <a:latin typeface="Open Sans"/>
                <a:ea typeface="Open Sans"/>
                <a:cs typeface="Open Sans"/>
                <a:sym typeface="Open Sans"/>
              </a:rPr>
              <a:t>What is education? </a:t>
            </a:r>
          </a:p>
          <a:p>
            <a:pPr marL="681355" lvl="1" indent="-340995" algn="l">
              <a:lnSpc>
                <a:spcPts val="4420"/>
              </a:lnSpc>
              <a:buFont typeface="Arial" panose="020B0604020202020204"/>
              <a:buChar char="•"/>
            </a:pPr>
            <a:r>
              <a:rPr lang="en-US" sz="3155" dirty="0">
                <a:solidFill>
                  <a:srgbClr val="FFFFFF"/>
                </a:solidFill>
                <a:latin typeface="Open Sans"/>
                <a:ea typeface="Open Sans"/>
                <a:cs typeface="Open Sans"/>
                <a:sym typeface="Open Sans"/>
              </a:rPr>
              <a:t>Types of technology used in education. </a:t>
            </a:r>
          </a:p>
          <a:p>
            <a:pPr marL="681355" lvl="1" indent="-340995" algn="l">
              <a:lnSpc>
                <a:spcPts val="4420"/>
              </a:lnSpc>
              <a:buFont typeface="Arial" panose="020B0604020202020204"/>
              <a:buChar char="•"/>
            </a:pPr>
            <a:r>
              <a:rPr lang="en-US" sz="3155" dirty="0">
                <a:solidFill>
                  <a:srgbClr val="FFFFFF"/>
                </a:solidFill>
                <a:latin typeface="Open Sans"/>
                <a:ea typeface="Open Sans"/>
                <a:cs typeface="Open Sans"/>
                <a:sym typeface="Open Sans"/>
              </a:rPr>
              <a:t>Impact .</a:t>
            </a:r>
          </a:p>
          <a:p>
            <a:pPr marL="681355" lvl="1" indent="-340995" algn="l">
              <a:lnSpc>
                <a:spcPts val="4420"/>
              </a:lnSpc>
              <a:buFont typeface="Arial" panose="020B0604020202020204"/>
              <a:buChar char="•"/>
            </a:pPr>
            <a:r>
              <a:rPr lang="en-US" sz="3155" dirty="0">
                <a:solidFill>
                  <a:srgbClr val="FFFFFF"/>
                </a:solidFill>
                <a:latin typeface="Open Sans"/>
                <a:ea typeface="Open Sans"/>
                <a:cs typeface="Open Sans"/>
                <a:sym typeface="Open Sans"/>
              </a:rPr>
              <a:t>Advantages. </a:t>
            </a:r>
          </a:p>
          <a:p>
            <a:pPr marL="681355" lvl="1" indent="-340995" algn="l">
              <a:lnSpc>
                <a:spcPts val="4420"/>
              </a:lnSpc>
              <a:buFont typeface="Arial" panose="020B0604020202020204"/>
              <a:buChar char="•"/>
            </a:pPr>
            <a:r>
              <a:rPr lang="en-US" sz="3155" dirty="0">
                <a:solidFill>
                  <a:srgbClr val="FFFFFF"/>
                </a:solidFill>
                <a:latin typeface="Open Sans"/>
                <a:ea typeface="Open Sans"/>
                <a:cs typeface="Open Sans"/>
                <a:sym typeface="Open Sans"/>
              </a:rPr>
              <a:t>Disadvantages.</a:t>
            </a:r>
          </a:p>
          <a:p>
            <a:pPr marL="681355" lvl="1" indent="-340995" algn="l">
              <a:lnSpc>
                <a:spcPts val="4420"/>
              </a:lnSpc>
              <a:buFont typeface="Arial" panose="020B0604020202020204"/>
              <a:buChar char="•"/>
            </a:pPr>
            <a:r>
              <a:rPr lang="en-US" sz="3155" dirty="0">
                <a:solidFill>
                  <a:srgbClr val="FFFFFF"/>
                </a:solidFill>
                <a:latin typeface="Open Sans"/>
                <a:ea typeface="Open Sans"/>
                <a:cs typeface="Open Sans"/>
                <a:sym typeface="Open Sans"/>
              </a:rPr>
              <a:t>Conclusion.</a:t>
            </a: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2</a:t>
            </a:r>
          </a:p>
        </p:txBody>
      </p:sp>
      <p:sp>
        <p:nvSpPr>
          <p:cNvPr id="14" name="Freeform 3"/>
          <p:cNvSpPr/>
          <p:nvPr/>
        </p:nvSpPr>
        <p:spPr>
          <a:xfrm flipH="1">
            <a:off x="0" y="0"/>
            <a:ext cx="4143717" cy="523144"/>
          </a:xfrm>
          <a:custGeom>
            <a:avLst/>
            <a:gdLst/>
            <a:ahLst/>
            <a:cxnLst/>
            <a:rect l="l" t="t" r="r" b="b"/>
            <a:pathLst>
              <a:path w="4143717" h="523144">
                <a:moveTo>
                  <a:pt x="4143717" y="0"/>
                </a:moveTo>
                <a:lnTo>
                  <a:pt x="0" y="0"/>
                </a:lnTo>
                <a:lnTo>
                  <a:pt x="0" y="523144"/>
                </a:lnTo>
                <a:lnTo>
                  <a:pt x="4143717" y="523144"/>
                </a:lnTo>
                <a:lnTo>
                  <a:pt x="4143717"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2"/>
          <p:cNvSpPr/>
          <p:nvPr/>
        </p:nvSpPr>
        <p:spPr>
          <a:xfrm>
            <a:off x="0" y="9763856"/>
            <a:ext cx="4143717" cy="523144"/>
          </a:xfrm>
          <a:custGeom>
            <a:avLst/>
            <a:gdLst/>
            <a:ahLst/>
            <a:cxnLst/>
            <a:rect l="l" t="t" r="r" b="b"/>
            <a:pathLst>
              <a:path w="4143717" h="523144">
                <a:moveTo>
                  <a:pt x="0" y="0"/>
                </a:moveTo>
                <a:lnTo>
                  <a:pt x="4143717" y="0"/>
                </a:lnTo>
                <a:lnTo>
                  <a:pt x="4143717" y="523144"/>
                </a:lnTo>
                <a:lnTo>
                  <a:pt x="0" y="5231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538F"/>
        </a:solidFill>
        <a:effectLst/>
      </p:bgPr>
    </p:bg>
    <p:spTree>
      <p:nvGrpSpPr>
        <p:cNvPr id="1" name=""/>
        <p:cNvGrpSpPr/>
        <p:nvPr/>
      </p:nvGrpSpPr>
      <p:grpSpPr>
        <a:xfrm>
          <a:off x="0" y="0"/>
          <a:ext cx="0" cy="0"/>
          <a:chOff x="0" y="0"/>
          <a:chExt cx="0" cy="0"/>
        </a:xfrm>
      </p:grpSpPr>
      <p:sp>
        <p:nvSpPr>
          <p:cNvPr id="2" name="Freeform 2"/>
          <p:cNvSpPr/>
          <p:nvPr/>
        </p:nvSpPr>
        <p:spPr>
          <a:xfrm>
            <a:off x="0" y="9763856"/>
            <a:ext cx="4143717" cy="523144"/>
          </a:xfrm>
          <a:custGeom>
            <a:avLst/>
            <a:gdLst/>
            <a:ahLst/>
            <a:cxnLst/>
            <a:rect l="l" t="t" r="r" b="b"/>
            <a:pathLst>
              <a:path w="4143717" h="523144">
                <a:moveTo>
                  <a:pt x="0" y="0"/>
                </a:moveTo>
                <a:lnTo>
                  <a:pt x="4143717" y="0"/>
                </a:lnTo>
                <a:lnTo>
                  <a:pt x="4143717" y="523144"/>
                </a:lnTo>
                <a:lnTo>
                  <a:pt x="0" y="5231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28917" y="0"/>
            <a:ext cx="4143717" cy="523144"/>
          </a:xfrm>
          <a:custGeom>
            <a:avLst/>
            <a:gdLst/>
            <a:ahLst/>
            <a:cxnLst/>
            <a:rect l="l" t="t" r="r" b="b"/>
            <a:pathLst>
              <a:path w="4143717" h="523144">
                <a:moveTo>
                  <a:pt x="4143717" y="0"/>
                </a:moveTo>
                <a:lnTo>
                  <a:pt x="0" y="0"/>
                </a:lnTo>
                <a:lnTo>
                  <a:pt x="0" y="523144"/>
                </a:lnTo>
                <a:lnTo>
                  <a:pt x="4143717" y="523144"/>
                </a:lnTo>
                <a:lnTo>
                  <a:pt x="4143717"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144000" y="9763856"/>
            <a:ext cx="9937733" cy="1543050"/>
            <a:chOff x="0" y="0"/>
            <a:chExt cx="2617345" cy="406400"/>
          </a:xfrm>
        </p:grpSpPr>
        <p:sp>
          <p:nvSpPr>
            <p:cNvPr id="5" name="Freeform 5"/>
            <p:cNvSpPr/>
            <p:nvPr/>
          </p:nvSpPr>
          <p:spPr>
            <a:xfrm>
              <a:off x="0" y="0"/>
              <a:ext cx="2617345" cy="406400"/>
            </a:xfrm>
            <a:custGeom>
              <a:avLst/>
              <a:gdLst/>
              <a:ahLst/>
              <a:cxnLst/>
              <a:rect l="l" t="t" r="r" b="b"/>
              <a:pathLst>
                <a:path w="2617345" h="406400">
                  <a:moveTo>
                    <a:pt x="2617345" y="0"/>
                  </a:moveTo>
                  <a:lnTo>
                    <a:pt x="0" y="0"/>
                  </a:lnTo>
                  <a:lnTo>
                    <a:pt x="101600" y="203200"/>
                  </a:lnTo>
                  <a:lnTo>
                    <a:pt x="0" y="406400"/>
                  </a:lnTo>
                  <a:lnTo>
                    <a:pt x="2617345" y="406400"/>
                  </a:lnTo>
                  <a:lnTo>
                    <a:pt x="2515745" y="203200"/>
                  </a:lnTo>
                  <a:lnTo>
                    <a:pt x="2617345" y="0"/>
                  </a:lnTo>
                  <a:close/>
                </a:path>
              </a:pathLst>
            </a:custGeom>
            <a:solidFill>
              <a:srgbClr val="FFFFFF">
                <a:alpha val="47843"/>
              </a:srgbClr>
            </a:solidFill>
          </p:spPr>
        </p:sp>
        <p:sp>
          <p:nvSpPr>
            <p:cNvPr id="6" name="TextBox 6"/>
            <p:cNvSpPr txBox="1"/>
            <p:nvPr/>
          </p:nvSpPr>
          <p:spPr>
            <a:xfrm>
              <a:off x="88900" y="-38100"/>
              <a:ext cx="2439545" cy="444500"/>
            </a:xfrm>
            <a:prstGeom prst="rect">
              <a:avLst/>
            </a:prstGeom>
          </p:spPr>
          <p:txBody>
            <a:bodyPr lIns="50800" tIns="50800" rIns="50800" bIns="50800" rtlCol="0" anchor="ctr"/>
            <a:lstStyle/>
            <a:p>
              <a:pPr algn="ctr">
                <a:lnSpc>
                  <a:spcPts val="2660"/>
                </a:lnSpc>
                <a:spcBef>
                  <a:spcPct val="0"/>
                </a:spcBef>
              </a:pPr>
              <a:endParaRPr/>
            </a:p>
          </p:txBody>
        </p:sp>
      </p:grpSp>
      <p:sp>
        <p:nvSpPr>
          <p:cNvPr id="7" name="Freeform 7"/>
          <p:cNvSpPr/>
          <p:nvPr/>
        </p:nvSpPr>
        <p:spPr>
          <a:xfrm>
            <a:off x="12834869" y="80597"/>
            <a:ext cx="5453131" cy="4107820"/>
          </a:xfrm>
          <a:custGeom>
            <a:avLst/>
            <a:gdLst/>
            <a:ahLst/>
            <a:cxnLst/>
            <a:rect l="l" t="t" r="r" b="b"/>
            <a:pathLst>
              <a:path w="5453131" h="4107820">
                <a:moveTo>
                  <a:pt x="0" y="0"/>
                </a:moveTo>
                <a:lnTo>
                  <a:pt x="5453131" y="0"/>
                </a:lnTo>
                <a:lnTo>
                  <a:pt x="5453131" y="4107820"/>
                </a:lnTo>
                <a:lnTo>
                  <a:pt x="0" y="4107820"/>
                </a:lnTo>
                <a:lnTo>
                  <a:pt x="0" y="0"/>
                </a:lnTo>
                <a:close/>
              </a:path>
            </a:pathLst>
          </a:custGeom>
          <a:blipFill>
            <a:blip r:embed="rId4"/>
            <a:stretch>
              <a:fillRect/>
            </a:stretch>
          </a:blipFill>
          <a:ln w="38100" cap="sq">
            <a:solidFill>
              <a:srgbClr val="000000"/>
            </a:solidFill>
            <a:prstDash val="solid"/>
            <a:miter/>
          </a:ln>
        </p:spPr>
      </p:sp>
      <p:sp>
        <p:nvSpPr>
          <p:cNvPr id="8" name="Freeform 8"/>
          <p:cNvSpPr/>
          <p:nvPr/>
        </p:nvSpPr>
        <p:spPr>
          <a:xfrm>
            <a:off x="2044066" y="1771978"/>
            <a:ext cx="9196872" cy="1400153"/>
          </a:xfrm>
          <a:custGeom>
            <a:avLst/>
            <a:gdLst/>
            <a:ahLst/>
            <a:cxnLst/>
            <a:rect l="l" t="t" r="r" b="b"/>
            <a:pathLst>
              <a:path w="9196872" h="1400153">
                <a:moveTo>
                  <a:pt x="0" y="0"/>
                </a:moveTo>
                <a:lnTo>
                  <a:pt x="9196872" y="0"/>
                </a:lnTo>
                <a:lnTo>
                  <a:pt x="9196872" y="1400152"/>
                </a:lnTo>
                <a:lnTo>
                  <a:pt x="0" y="1400152"/>
                </a:lnTo>
                <a:lnTo>
                  <a:pt x="0" y="0"/>
                </a:lnTo>
                <a:close/>
              </a:path>
            </a:pathLst>
          </a:custGeom>
          <a:blipFill>
            <a:blip r:embed="rId5"/>
            <a:stretch>
              <a:fillRect t="-14863" b="-14863"/>
            </a:stretch>
          </a:blipFill>
        </p:spPr>
      </p:sp>
      <p:sp>
        <p:nvSpPr>
          <p:cNvPr id="9" name="TextBox 9"/>
          <p:cNvSpPr txBox="1"/>
          <p:nvPr/>
        </p:nvSpPr>
        <p:spPr>
          <a:xfrm>
            <a:off x="2401356" y="1812537"/>
            <a:ext cx="8482292" cy="1185684"/>
          </a:xfrm>
          <a:prstGeom prst="rect">
            <a:avLst/>
          </a:prstGeom>
        </p:spPr>
        <p:txBody>
          <a:bodyPr lIns="0" tIns="0" rIns="0" bIns="0" rtlCol="0" anchor="t">
            <a:spAutoFit/>
          </a:bodyPr>
          <a:lstStyle/>
          <a:p>
            <a:pPr algn="ctr">
              <a:lnSpc>
                <a:spcPts val="9720"/>
              </a:lnSpc>
            </a:pPr>
            <a:r>
              <a:rPr lang="en-US" sz="6945" b="1" dirty="0">
                <a:solidFill>
                  <a:srgbClr val="FFFFFF"/>
                </a:solidFill>
                <a:latin typeface="Open Sans Bold" panose="020B0806030504020204"/>
                <a:ea typeface="Open Sans Bold" panose="020B0806030504020204"/>
                <a:cs typeface="Open Sans Bold" panose="020B0806030504020204"/>
                <a:sym typeface="Open Sans Bold" panose="020B0806030504020204"/>
              </a:rPr>
              <a:t>INTRODUCTIONS</a:t>
            </a:r>
          </a:p>
        </p:txBody>
      </p:sp>
      <p:sp>
        <p:nvSpPr>
          <p:cNvPr id="10" name="TextBox 10"/>
          <p:cNvSpPr txBox="1"/>
          <p:nvPr/>
        </p:nvSpPr>
        <p:spPr>
          <a:xfrm>
            <a:off x="1353769" y="4388442"/>
            <a:ext cx="11481100" cy="2863215"/>
          </a:xfrm>
          <a:prstGeom prst="rect">
            <a:avLst/>
          </a:prstGeom>
        </p:spPr>
        <p:txBody>
          <a:bodyPr lIns="0" tIns="0" rIns="0" bIns="0" rtlCol="0" anchor="t">
            <a:spAutoFit/>
          </a:bodyPr>
          <a:lstStyle/>
          <a:p>
            <a:pPr algn="l">
              <a:lnSpc>
                <a:spcPts val="3190"/>
              </a:lnSpc>
            </a:pPr>
            <a:r>
              <a:rPr lang="en-US" altLang="en-US" sz="2800" b="1" dirty="0">
                <a:solidFill>
                  <a:srgbClr val="FFFFFF"/>
                </a:solidFill>
                <a:latin typeface="Open Sans Bold" panose="020B0806030504020204"/>
                <a:ea typeface="Open Sans Bold" panose="020B0806030504020204"/>
                <a:cs typeface="Open Sans Bold" panose="020B0806030504020204"/>
                <a:sym typeface="Open Sans Bold" panose="020B0806030504020204"/>
              </a:rPr>
              <a:t>Technology has changed the way we learn and teach. It brings both benefits and challenges to education. Here, we'll look at what technology and education are, types of tech used in education, and its impact.</a:t>
            </a:r>
          </a:p>
          <a:p>
            <a:pPr algn="l">
              <a:lnSpc>
                <a:spcPts val="3190"/>
              </a:lnSpc>
            </a:pPr>
            <a:endParaRPr lang="en-US" altLang="en-US" sz="2800" b="1" dirty="0">
              <a:solidFill>
                <a:srgbClr val="FFFFFF"/>
              </a:solidFill>
              <a:latin typeface="Open Sans Bold" panose="020B0806030504020204"/>
              <a:ea typeface="Open Sans Bold" panose="020B0806030504020204"/>
              <a:cs typeface="Open Sans Bold" panose="020B0806030504020204"/>
              <a:sym typeface="Open Sans Bold" panose="020B0806030504020204"/>
            </a:endParaRPr>
          </a:p>
          <a:p>
            <a:pPr algn="l">
              <a:lnSpc>
                <a:spcPts val="3190"/>
              </a:lnSpc>
            </a:pPr>
            <a:r>
              <a:rPr lang="en-US" sz="2800" b="1" dirty="0">
                <a:solidFill>
                  <a:srgbClr val="FFFFFF"/>
                </a:solidFill>
                <a:latin typeface="Open Sans Bold" panose="020B0806030504020204"/>
                <a:ea typeface="Open Sans Bold" panose="020B0806030504020204"/>
                <a:cs typeface="Open Sans Bold" panose="020B0806030504020204"/>
                <a:sym typeface="Open Sans Bold" panose="020B0806030504020204"/>
              </a:rPr>
              <a:t>The impact of technology can be felt in every possible field one such field is Education.</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7676D"/>
        </a:solidFill>
        <a:effectLst/>
      </p:bgPr>
    </p:bg>
    <p:spTree>
      <p:nvGrpSpPr>
        <p:cNvPr id="1" name=""/>
        <p:cNvGrpSpPr/>
        <p:nvPr/>
      </p:nvGrpSpPr>
      <p:grpSpPr>
        <a:xfrm>
          <a:off x="0" y="0"/>
          <a:ext cx="0" cy="0"/>
          <a:chOff x="0" y="0"/>
          <a:chExt cx="0" cy="0"/>
        </a:xfrm>
      </p:grpSpPr>
      <p:sp>
        <p:nvSpPr>
          <p:cNvPr id="2" name="Freeform 2"/>
          <p:cNvSpPr/>
          <p:nvPr/>
        </p:nvSpPr>
        <p:spPr>
          <a:xfrm>
            <a:off x="0" y="9763856"/>
            <a:ext cx="4143717" cy="523144"/>
          </a:xfrm>
          <a:custGeom>
            <a:avLst/>
            <a:gdLst/>
            <a:ahLst/>
            <a:cxnLst/>
            <a:rect l="l" t="t" r="r" b="b"/>
            <a:pathLst>
              <a:path w="4143717" h="523144">
                <a:moveTo>
                  <a:pt x="0" y="0"/>
                </a:moveTo>
                <a:lnTo>
                  <a:pt x="4143717" y="0"/>
                </a:lnTo>
                <a:lnTo>
                  <a:pt x="4143717" y="523144"/>
                </a:lnTo>
                <a:lnTo>
                  <a:pt x="0" y="5231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0"/>
            <a:ext cx="4143717" cy="523144"/>
          </a:xfrm>
          <a:custGeom>
            <a:avLst/>
            <a:gdLst/>
            <a:ahLst/>
            <a:cxnLst/>
            <a:rect l="l" t="t" r="r" b="b"/>
            <a:pathLst>
              <a:path w="4143717" h="523144">
                <a:moveTo>
                  <a:pt x="4143717" y="0"/>
                </a:moveTo>
                <a:lnTo>
                  <a:pt x="0" y="0"/>
                </a:lnTo>
                <a:lnTo>
                  <a:pt x="0" y="523144"/>
                </a:lnTo>
                <a:lnTo>
                  <a:pt x="4143717" y="523144"/>
                </a:lnTo>
                <a:lnTo>
                  <a:pt x="4143717"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144000" y="9763856"/>
            <a:ext cx="9937733" cy="1543050"/>
            <a:chOff x="0" y="0"/>
            <a:chExt cx="2617345" cy="406400"/>
          </a:xfrm>
        </p:grpSpPr>
        <p:sp>
          <p:nvSpPr>
            <p:cNvPr id="5" name="Freeform 5"/>
            <p:cNvSpPr/>
            <p:nvPr/>
          </p:nvSpPr>
          <p:spPr>
            <a:xfrm>
              <a:off x="0" y="0"/>
              <a:ext cx="2617345" cy="406400"/>
            </a:xfrm>
            <a:custGeom>
              <a:avLst/>
              <a:gdLst/>
              <a:ahLst/>
              <a:cxnLst/>
              <a:rect l="l" t="t" r="r" b="b"/>
              <a:pathLst>
                <a:path w="2617345" h="406400">
                  <a:moveTo>
                    <a:pt x="2617345" y="0"/>
                  </a:moveTo>
                  <a:lnTo>
                    <a:pt x="0" y="0"/>
                  </a:lnTo>
                  <a:lnTo>
                    <a:pt x="101600" y="203200"/>
                  </a:lnTo>
                  <a:lnTo>
                    <a:pt x="0" y="406400"/>
                  </a:lnTo>
                  <a:lnTo>
                    <a:pt x="2617345" y="406400"/>
                  </a:lnTo>
                  <a:lnTo>
                    <a:pt x="2515745" y="203200"/>
                  </a:lnTo>
                  <a:lnTo>
                    <a:pt x="2617345" y="0"/>
                  </a:lnTo>
                  <a:close/>
                </a:path>
              </a:pathLst>
            </a:custGeom>
            <a:solidFill>
              <a:srgbClr val="FFFFFF"/>
            </a:solidFill>
          </p:spPr>
        </p:sp>
        <p:sp>
          <p:nvSpPr>
            <p:cNvPr id="6" name="TextBox 6"/>
            <p:cNvSpPr txBox="1"/>
            <p:nvPr/>
          </p:nvSpPr>
          <p:spPr>
            <a:xfrm>
              <a:off x="88900" y="-38100"/>
              <a:ext cx="2439545" cy="444500"/>
            </a:xfrm>
            <a:prstGeom prst="rect">
              <a:avLst/>
            </a:prstGeom>
          </p:spPr>
          <p:txBody>
            <a:bodyPr lIns="50800" tIns="50800" rIns="50800" bIns="50800" rtlCol="0" anchor="ctr"/>
            <a:lstStyle/>
            <a:p>
              <a:pPr algn="ctr">
                <a:lnSpc>
                  <a:spcPts val="2660"/>
                </a:lnSpc>
                <a:spcBef>
                  <a:spcPct val="0"/>
                </a:spcBef>
              </a:pPr>
              <a:endParaRPr/>
            </a:p>
          </p:txBody>
        </p:sp>
      </p:grpSp>
      <p:sp>
        <p:nvSpPr>
          <p:cNvPr id="7" name="Freeform 7"/>
          <p:cNvSpPr/>
          <p:nvPr/>
        </p:nvSpPr>
        <p:spPr>
          <a:xfrm>
            <a:off x="14112866" y="-989891"/>
            <a:ext cx="4257303" cy="4950352"/>
          </a:xfrm>
          <a:custGeom>
            <a:avLst/>
            <a:gdLst/>
            <a:ahLst/>
            <a:cxnLst/>
            <a:rect l="l" t="t" r="r" b="b"/>
            <a:pathLst>
              <a:path w="4257303" h="4950352">
                <a:moveTo>
                  <a:pt x="0" y="0"/>
                </a:moveTo>
                <a:lnTo>
                  <a:pt x="4257303" y="0"/>
                </a:lnTo>
                <a:lnTo>
                  <a:pt x="4257303" y="4950352"/>
                </a:lnTo>
                <a:lnTo>
                  <a:pt x="0" y="4950352"/>
                </a:lnTo>
                <a:lnTo>
                  <a:pt x="0" y="0"/>
                </a:lnTo>
                <a:close/>
              </a:path>
            </a:pathLst>
          </a:custGeom>
          <a:blipFill>
            <a:blip r:embed="rId4">
              <a:alphaModFix amt="43000"/>
              <a:extLst>
                <a:ext uri="{96DAC541-7B7A-43D3-8B79-37D633B846F1}">
                  <asvg:svgBlip xmlns:asvg="http://schemas.microsoft.com/office/drawing/2016/SVG/main" r:embed="rId5"/>
                </a:ext>
              </a:extLst>
            </a:blip>
            <a:stretch>
              <a:fillRect/>
            </a:stretch>
          </a:blipFill>
        </p:spPr>
      </p:sp>
      <p:sp>
        <p:nvSpPr>
          <p:cNvPr id="8" name="Freeform 8"/>
          <p:cNvSpPr/>
          <p:nvPr/>
        </p:nvSpPr>
        <p:spPr>
          <a:xfrm>
            <a:off x="3484651" y="1028701"/>
            <a:ext cx="8560491" cy="6096000"/>
          </a:xfrm>
          <a:custGeom>
            <a:avLst/>
            <a:gdLst/>
            <a:ahLst/>
            <a:cxnLst/>
            <a:rect l="l" t="t" r="r" b="b"/>
            <a:pathLst>
              <a:path w="8560491" h="6312281">
                <a:moveTo>
                  <a:pt x="0" y="0"/>
                </a:moveTo>
                <a:lnTo>
                  <a:pt x="8560491" y="0"/>
                </a:lnTo>
                <a:lnTo>
                  <a:pt x="8560491" y="6312281"/>
                </a:lnTo>
                <a:lnTo>
                  <a:pt x="0" y="6312281"/>
                </a:lnTo>
                <a:lnTo>
                  <a:pt x="0" y="0"/>
                </a:lnTo>
                <a:close/>
              </a:path>
            </a:pathLst>
          </a:custGeom>
          <a:blipFill>
            <a:blip r:embed="rId6"/>
            <a:stretch>
              <a:fillRect/>
            </a:stretch>
          </a:blipFill>
          <a:ln w="104775" cap="sq">
            <a:solidFill>
              <a:srgbClr val="121E21"/>
            </a:solidFill>
            <a:prstDash val="solid"/>
            <a:miter/>
          </a:ln>
        </p:spPr>
        <p:txBody>
          <a:bodyPr/>
          <a:lstStyle/>
          <a:p>
            <a:endParaRPr lang="en-US" dirty="0"/>
          </a:p>
        </p:txBody>
      </p:sp>
      <p:sp>
        <p:nvSpPr>
          <p:cNvPr id="9" name="TextBox 9"/>
          <p:cNvSpPr txBox="1"/>
          <p:nvPr/>
        </p:nvSpPr>
        <p:spPr>
          <a:xfrm>
            <a:off x="3700311" y="7565911"/>
            <a:ext cx="8344831" cy="788289"/>
          </a:xfrm>
          <a:prstGeom prst="rect">
            <a:avLst/>
          </a:prstGeom>
        </p:spPr>
        <p:txBody>
          <a:bodyPr lIns="0" tIns="0" rIns="0" bIns="0" rtlCol="0" anchor="t">
            <a:spAutoFit/>
          </a:bodyPr>
          <a:lstStyle/>
          <a:p>
            <a:pPr algn="ctr">
              <a:lnSpc>
                <a:spcPts val="6120"/>
              </a:lnSpc>
            </a:pPr>
            <a:r>
              <a:rPr lang="en-US" sz="6000" b="1" dirty="0">
                <a:solidFill>
                  <a:srgbClr val="FFFFFF"/>
                </a:solidFill>
                <a:latin typeface="Open Sans Bold" panose="020B0806030504020204"/>
                <a:ea typeface="Open Sans Bold" panose="020B0806030504020204"/>
                <a:cs typeface="Open Sans Bold" panose="020B0806030504020204"/>
                <a:sym typeface="Open Sans Bold" panose="020B0806030504020204"/>
              </a:rPr>
              <a:t>What is technology?</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538F"/>
        </a:solidFill>
        <a:effectLst/>
      </p:bgPr>
    </p:bg>
    <p:spTree>
      <p:nvGrpSpPr>
        <p:cNvPr id="1" name=""/>
        <p:cNvGrpSpPr/>
        <p:nvPr/>
      </p:nvGrpSpPr>
      <p:grpSpPr>
        <a:xfrm>
          <a:off x="0" y="0"/>
          <a:ext cx="0" cy="0"/>
          <a:chOff x="0" y="0"/>
          <a:chExt cx="0" cy="0"/>
        </a:xfrm>
      </p:grpSpPr>
      <p:sp>
        <p:nvSpPr>
          <p:cNvPr id="2" name="Freeform 2"/>
          <p:cNvSpPr/>
          <p:nvPr/>
        </p:nvSpPr>
        <p:spPr>
          <a:xfrm>
            <a:off x="0" y="9763856"/>
            <a:ext cx="4143717" cy="523144"/>
          </a:xfrm>
          <a:custGeom>
            <a:avLst/>
            <a:gdLst/>
            <a:ahLst/>
            <a:cxnLst/>
            <a:rect l="l" t="t" r="r" b="b"/>
            <a:pathLst>
              <a:path w="4143717" h="523144">
                <a:moveTo>
                  <a:pt x="0" y="0"/>
                </a:moveTo>
                <a:lnTo>
                  <a:pt x="4143717" y="0"/>
                </a:lnTo>
                <a:lnTo>
                  <a:pt x="4143717" y="523144"/>
                </a:lnTo>
                <a:lnTo>
                  <a:pt x="0" y="523144"/>
                </a:lnTo>
                <a:lnTo>
                  <a:pt x="0" y="0"/>
                </a:lnTo>
                <a:close/>
              </a:path>
            </a:pathLst>
          </a:custGeom>
          <a:blipFill>
            <a:blip r:embed="rId2">
              <a:alphaModFix amt="81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0"/>
            <a:ext cx="4143717" cy="523144"/>
          </a:xfrm>
          <a:custGeom>
            <a:avLst/>
            <a:gdLst/>
            <a:ahLst/>
            <a:cxnLst/>
            <a:rect l="l" t="t" r="r" b="b"/>
            <a:pathLst>
              <a:path w="4143717" h="523144">
                <a:moveTo>
                  <a:pt x="4143717" y="0"/>
                </a:moveTo>
                <a:lnTo>
                  <a:pt x="0" y="0"/>
                </a:lnTo>
                <a:lnTo>
                  <a:pt x="0" y="523144"/>
                </a:lnTo>
                <a:lnTo>
                  <a:pt x="4143717" y="523144"/>
                </a:lnTo>
                <a:lnTo>
                  <a:pt x="4143717"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144000" y="9763856"/>
            <a:ext cx="9937733" cy="1543050"/>
            <a:chOff x="0" y="0"/>
            <a:chExt cx="2617345" cy="406400"/>
          </a:xfrm>
        </p:grpSpPr>
        <p:sp>
          <p:nvSpPr>
            <p:cNvPr id="5" name="Freeform 5"/>
            <p:cNvSpPr/>
            <p:nvPr/>
          </p:nvSpPr>
          <p:spPr>
            <a:xfrm>
              <a:off x="0" y="0"/>
              <a:ext cx="2617345" cy="406400"/>
            </a:xfrm>
            <a:custGeom>
              <a:avLst/>
              <a:gdLst/>
              <a:ahLst/>
              <a:cxnLst/>
              <a:rect l="l" t="t" r="r" b="b"/>
              <a:pathLst>
                <a:path w="2617345" h="406400">
                  <a:moveTo>
                    <a:pt x="2617345" y="0"/>
                  </a:moveTo>
                  <a:lnTo>
                    <a:pt x="0" y="0"/>
                  </a:lnTo>
                  <a:lnTo>
                    <a:pt x="101600" y="203200"/>
                  </a:lnTo>
                  <a:lnTo>
                    <a:pt x="0" y="406400"/>
                  </a:lnTo>
                  <a:lnTo>
                    <a:pt x="2617345" y="406400"/>
                  </a:lnTo>
                  <a:lnTo>
                    <a:pt x="2515745" y="203200"/>
                  </a:lnTo>
                  <a:lnTo>
                    <a:pt x="2617345" y="0"/>
                  </a:lnTo>
                  <a:close/>
                </a:path>
              </a:pathLst>
            </a:custGeom>
            <a:solidFill>
              <a:srgbClr val="FFFFFF"/>
            </a:solidFill>
          </p:spPr>
        </p:sp>
        <p:sp>
          <p:nvSpPr>
            <p:cNvPr id="6" name="TextBox 6"/>
            <p:cNvSpPr txBox="1"/>
            <p:nvPr/>
          </p:nvSpPr>
          <p:spPr>
            <a:xfrm>
              <a:off x="88900" y="-38100"/>
              <a:ext cx="2439545" cy="444500"/>
            </a:xfrm>
            <a:prstGeom prst="rect">
              <a:avLst/>
            </a:prstGeom>
          </p:spPr>
          <p:txBody>
            <a:bodyPr lIns="50800" tIns="50800" rIns="50800" bIns="50800" rtlCol="0" anchor="ctr"/>
            <a:lstStyle/>
            <a:p>
              <a:pPr algn="ctr">
                <a:lnSpc>
                  <a:spcPts val="2660"/>
                </a:lnSpc>
                <a:spcBef>
                  <a:spcPct val="0"/>
                </a:spcBef>
              </a:pPr>
              <a:endParaRPr/>
            </a:p>
          </p:txBody>
        </p:sp>
      </p:grpSp>
      <p:sp>
        <p:nvSpPr>
          <p:cNvPr id="9" name="TextBox 9"/>
          <p:cNvSpPr txBox="1"/>
          <p:nvPr/>
        </p:nvSpPr>
        <p:spPr>
          <a:xfrm>
            <a:off x="1996936" y="2393553"/>
            <a:ext cx="12277783" cy="5747385"/>
          </a:xfrm>
          <a:prstGeom prst="rect">
            <a:avLst/>
          </a:prstGeom>
        </p:spPr>
        <p:txBody>
          <a:bodyPr lIns="0" tIns="0" rIns="0" bIns="0" rtlCol="0" anchor="t">
            <a:spAutoFit/>
          </a:bodyPr>
          <a:lstStyle/>
          <a:p>
            <a:pPr algn="l">
              <a:lnSpc>
                <a:spcPts val="4980"/>
              </a:lnSpc>
            </a:pPr>
            <a:endParaRPr lang="en-US" sz="3860" dirty="0">
              <a:solidFill>
                <a:srgbClr val="FFFFFF"/>
              </a:solidFill>
              <a:latin typeface="Open Sans"/>
              <a:ea typeface="Open Sans"/>
              <a:cs typeface="Open Sans"/>
              <a:sym typeface="Open Sans"/>
            </a:endParaRPr>
          </a:p>
          <a:p>
            <a:pPr marL="416560" lvl="1" indent="0" algn="l">
              <a:lnSpc>
                <a:spcPts val="4980"/>
              </a:lnSpc>
              <a:buFont typeface="Arial" panose="020B0604020202020204"/>
              <a:buNone/>
            </a:pPr>
            <a:r>
              <a:rPr lang="en-US" sz="4000" dirty="0">
                <a:solidFill>
                  <a:srgbClr val="FFFFFF"/>
                </a:solidFill>
                <a:latin typeface="Open Sans"/>
                <a:ea typeface="Open Sans"/>
                <a:cs typeface="Open Sans"/>
                <a:sym typeface="Open Sans"/>
              </a:rPr>
              <a:t>Technology is the use of tools, Machhines, techniques, and sources of power to make our life easy and solve the problem.</a:t>
            </a:r>
          </a:p>
          <a:p>
            <a:pPr marL="416560" lvl="1" indent="0" algn="l">
              <a:lnSpc>
                <a:spcPts val="4980"/>
              </a:lnSpc>
              <a:buFont typeface="Arial" panose="020B0604020202020204"/>
              <a:buNone/>
            </a:pPr>
            <a:endParaRPr lang="en-US" sz="3860" dirty="0">
              <a:solidFill>
                <a:srgbClr val="FFFFFF"/>
              </a:solidFill>
              <a:latin typeface="Open Sans"/>
              <a:ea typeface="Open Sans"/>
              <a:cs typeface="Open Sans"/>
              <a:sym typeface="Open Sans"/>
            </a:endParaRPr>
          </a:p>
          <a:p>
            <a:pPr marL="0" lvl="1" indent="0" algn="l">
              <a:lnSpc>
                <a:spcPts val="4980"/>
              </a:lnSpc>
              <a:buFont typeface="Arial" panose="020B0604020202020204"/>
              <a:buNone/>
            </a:pPr>
            <a:r>
              <a:rPr lang="en-US" sz="3860" dirty="0">
                <a:solidFill>
                  <a:srgbClr val="FFFFFF"/>
                </a:solidFill>
                <a:latin typeface="Open Sans"/>
                <a:ea typeface="Open Sans"/>
                <a:cs typeface="Open Sans"/>
                <a:sym typeface="Open Sans"/>
              </a:rPr>
              <a:t>  Technology is a term that refers to a body of    knowledge, </a:t>
            </a:r>
            <a:r>
              <a:rPr lang="en-US" sz="3860" dirty="0">
                <a:solidFill>
                  <a:srgbClr val="00BF63"/>
                </a:solidFill>
                <a:latin typeface="Open Sans"/>
                <a:ea typeface="Open Sans"/>
                <a:cs typeface="Open Sans"/>
                <a:sym typeface="Open Sans"/>
              </a:rPr>
              <a:t>that is employed to generate tools, create skills, and choose materials for human use.</a:t>
            </a:r>
          </a:p>
          <a:p>
            <a:pPr marL="416560" lvl="1" indent="0" algn="l">
              <a:lnSpc>
                <a:spcPts val="4980"/>
              </a:lnSpc>
              <a:buFont typeface="Arial" panose="020B0604020202020204"/>
              <a:buNone/>
            </a:pPr>
            <a:endParaRPr lang="en-US" sz="3860" dirty="0">
              <a:solidFill>
                <a:srgbClr val="FFFFFF"/>
              </a:solidFill>
              <a:latin typeface="Open Sans"/>
              <a:ea typeface="Open Sans"/>
              <a:cs typeface="Open Sans"/>
              <a:sym typeface="Open Sans"/>
            </a:endParaRPr>
          </a:p>
        </p:txBody>
      </p:sp>
      <p:sp>
        <p:nvSpPr>
          <p:cNvPr id="10" name="Freeform 10"/>
          <p:cNvSpPr/>
          <p:nvPr/>
        </p:nvSpPr>
        <p:spPr>
          <a:xfrm>
            <a:off x="14084291" y="-989891"/>
            <a:ext cx="4257303" cy="4950352"/>
          </a:xfrm>
          <a:custGeom>
            <a:avLst/>
            <a:gdLst/>
            <a:ahLst/>
            <a:cxnLst/>
            <a:rect l="l" t="t" r="r" b="b"/>
            <a:pathLst>
              <a:path w="4257303" h="4950352">
                <a:moveTo>
                  <a:pt x="0" y="0"/>
                </a:moveTo>
                <a:lnTo>
                  <a:pt x="4257303" y="0"/>
                </a:lnTo>
                <a:lnTo>
                  <a:pt x="4257303" y="4950352"/>
                </a:lnTo>
                <a:lnTo>
                  <a:pt x="0" y="4950352"/>
                </a:lnTo>
                <a:lnTo>
                  <a:pt x="0" y="0"/>
                </a:lnTo>
                <a:close/>
              </a:path>
            </a:pathLst>
          </a:custGeom>
          <a:blipFill>
            <a:blip r:embed="rId4">
              <a:alphaModFix amt="61000"/>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5</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7676D"/>
        </a:solidFill>
        <a:effectLst/>
      </p:bgPr>
    </p:bg>
    <p:spTree>
      <p:nvGrpSpPr>
        <p:cNvPr id="1" name=""/>
        <p:cNvGrpSpPr/>
        <p:nvPr/>
      </p:nvGrpSpPr>
      <p:grpSpPr>
        <a:xfrm>
          <a:off x="0" y="0"/>
          <a:ext cx="0" cy="0"/>
          <a:chOff x="0" y="0"/>
          <a:chExt cx="0" cy="0"/>
        </a:xfrm>
      </p:grpSpPr>
      <p:sp>
        <p:nvSpPr>
          <p:cNvPr id="2" name="Freeform 2"/>
          <p:cNvSpPr/>
          <p:nvPr/>
        </p:nvSpPr>
        <p:spPr>
          <a:xfrm>
            <a:off x="0" y="9763856"/>
            <a:ext cx="4143717" cy="523144"/>
          </a:xfrm>
          <a:custGeom>
            <a:avLst/>
            <a:gdLst/>
            <a:ahLst/>
            <a:cxnLst/>
            <a:rect l="l" t="t" r="r" b="b"/>
            <a:pathLst>
              <a:path w="4143717" h="523144">
                <a:moveTo>
                  <a:pt x="0" y="0"/>
                </a:moveTo>
                <a:lnTo>
                  <a:pt x="4143717" y="0"/>
                </a:lnTo>
                <a:lnTo>
                  <a:pt x="4143717" y="523144"/>
                </a:lnTo>
                <a:lnTo>
                  <a:pt x="0" y="5231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0"/>
            <a:ext cx="4143717" cy="523144"/>
          </a:xfrm>
          <a:custGeom>
            <a:avLst/>
            <a:gdLst/>
            <a:ahLst/>
            <a:cxnLst/>
            <a:rect l="l" t="t" r="r" b="b"/>
            <a:pathLst>
              <a:path w="4143717" h="523144">
                <a:moveTo>
                  <a:pt x="4143717" y="0"/>
                </a:moveTo>
                <a:lnTo>
                  <a:pt x="0" y="0"/>
                </a:lnTo>
                <a:lnTo>
                  <a:pt x="0" y="523144"/>
                </a:lnTo>
                <a:lnTo>
                  <a:pt x="4143717" y="523144"/>
                </a:lnTo>
                <a:lnTo>
                  <a:pt x="4143717"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144000" y="9763856"/>
            <a:ext cx="9937733" cy="1543050"/>
            <a:chOff x="0" y="0"/>
            <a:chExt cx="2617345" cy="406400"/>
          </a:xfrm>
        </p:grpSpPr>
        <p:sp>
          <p:nvSpPr>
            <p:cNvPr id="5" name="Freeform 5"/>
            <p:cNvSpPr/>
            <p:nvPr/>
          </p:nvSpPr>
          <p:spPr>
            <a:xfrm>
              <a:off x="0" y="0"/>
              <a:ext cx="2617345" cy="406400"/>
            </a:xfrm>
            <a:custGeom>
              <a:avLst/>
              <a:gdLst/>
              <a:ahLst/>
              <a:cxnLst/>
              <a:rect l="l" t="t" r="r" b="b"/>
              <a:pathLst>
                <a:path w="2617345" h="406400">
                  <a:moveTo>
                    <a:pt x="2617345" y="0"/>
                  </a:moveTo>
                  <a:lnTo>
                    <a:pt x="0" y="0"/>
                  </a:lnTo>
                  <a:lnTo>
                    <a:pt x="101600" y="203200"/>
                  </a:lnTo>
                  <a:lnTo>
                    <a:pt x="0" y="406400"/>
                  </a:lnTo>
                  <a:lnTo>
                    <a:pt x="2617345" y="406400"/>
                  </a:lnTo>
                  <a:lnTo>
                    <a:pt x="2515745" y="203200"/>
                  </a:lnTo>
                  <a:lnTo>
                    <a:pt x="2617345" y="0"/>
                  </a:lnTo>
                  <a:close/>
                </a:path>
              </a:pathLst>
            </a:custGeom>
            <a:solidFill>
              <a:srgbClr val="FFFFFF"/>
            </a:solidFill>
          </p:spPr>
        </p:sp>
        <p:sp>
          <p:nvSpPr>
            <p:cNvPr id="6" name="TextBox 6"/>
            <p:cNvSpPr txBox="1"/>
            <p:nvPr/>
          </p:nvSpPr>
          <p:spPr>
            <a:xfrm>
              <a:off x="88900" y="-38100"/>
              <a:ext cx="2439545" cy="444500"/>
            </a:xfrm>
            <a:prstGeom prst="rect">
              <a:avLst/>
            </a:prstGeom>
          </p:spPr>
          <p:txBody>
            <a:bodyPr lIns="50800" tIns="50800" rIns="50800" bIns="50800" rtlCol="0" anchor="ctr"/>
            <a:lstStyle/>
            <a:p>
              <a:pPr algn="ctr">
                <a:lnSpc>
                  <a:spcPts val="2660"/>
                </a:lnSpc>
                <a:spcBef>
                  <a:spcPct val="0"/>
                </a:spcBef>
              </a:pPr>
              <a:endParaRPr/>
            </a:p>
          </p:txBody>
        </p:sp>
      </p:grpSp>
      <p:sp>
        <p:nvSpPr>
          <p:cNvPr id="7" name="Freeform 7"/>
          <p:cNvSpPr/>
          <p:nvPr/>
        </p:nvSpPr>
        <p:spPr>
          <a:xfrm>
            <a:off x="3097183" y="908319"/>
            <a:ext cx="10717549" cy="8074399"/>
          </a:xfrm>
          <a:custGeom>
            <a:avLst/>
            <a:gdLst/>
            <a:ahLst/>
            <a:cxnLst/>
            <a:rect l="l" t="t" r="r" b="b"/>
            <a:pathLst>
              <a:path w="10717549" h="8074399">
                <a:moveTo>
                  <a:pt x="0" y="0"/>
                </a:moveTo>
                <a:lnTo>
                  <a:pt x="10717550" y="0"/>
                </a:lnTo>
                <a:lnTo>
                  <a:pt x="10717550" y="8074398"/>
                </a:lnTo>
                <a:lnTo>
                  <a:pt x="0" y="8074398"/>
                </a:lnTo>
                <a:lnTo>
                  <a:pt x="0" y="0"/>
                </a:lnTo>
                <a:close/>
              </a:path>
            </a:pathLst>
          </a:custGeom>
          <a:blipFill>
            <a:blip r:embed="rId4"/>
            <a:stretch>
              <a:fillRect t="-7578" b="-35366"/>
            </a:stretch>
          </a:blipFill>
        </p:spPr>
      </p:sp>
      <p:sp>
        <p:nvSpPr>
          <p:cNvPr id="8" name="Freeform 8"/>
          <p:cNvSpPr/>
          <p:nvPr/>
        </p:nvSpPr>
        <p:spPr>
          <a:xfrm>
            <a:off x="6737465" y="3914610"/>
            <a:ext cx="920405" cy="1343656"/>
          </a:xfrm>
          <a:custGeom>
            <a:avLst/>
            <a:gdLst/>
            <a:ahLst/>
            <a:cxnLst/>
            <a:rect l="l" t="t" r="r" b="b"/>
            <a:pathLst>
              <a:path w="920405" h="1343656">
                <a:moveTo>
                  <a:pt x="0" y="0"/>
                </a:moveTo>
                <a:lnTo>
                  <a:pt x="920404" y="0"/>
                </a:lnTo>
                <a:lnTo>
                  <a:pt x="920404" y="1343656"/>
                </a:lnTo>
                <a:lnTo>
                  <a:pt x="0" y="1343656"/>
                </a:lnTo>
                <a:lnTo>
                  <a:pt x="0" y="0"/>
                </a:lnTo>
                <a:close/>
              </a:path>
            </a:pathLst>
          </a:custGeom>
          <a:blipFill>
            <a:blip r:embed="rId5"/>
            <a:stretch>
              <a:fillRect/>
            </a:stretch>
          </a:blipFill>
        </p:spPr>
      </p:sp>
      <p:sp>
        <p:nvSpPr>
          <p:cNvPr id="9" name="TextBox 9"/>
          <p:cNvSpPr txBox="1"/>
          <p:nvPr/>
        </p:nvSpPr>
        <p:spPr>
          <a:xfrm>
            <a:off x="3652769" y="2923991"/>
            <a:ext cx="7089796" cy="593137"/>
          </a:xfrm>
          <a:prstGeom prst="rect">
            <a:avLst/>
          </a:prstGeom>
        </p:spPr>
        <p:txBody>
          <a:bodyPr lIns="0" tIns="0" rIns="0" bIns="0" rtlCol="0" anchor="t">
            <a:spAutoFit/>
          </a:bodyPr>
          <a:lstStyle/>
          <a:p>
            <a:pPr algn="ctr">
              <a:lnSpc>
                <a:spcPts val="4600"/>
              </a:lnSpc>
            </a:pPr>
            <a:r>
              <a:rPr lang="en-US" sz="4035" b="1" dirty="0">
                <a:solidFill>
                  <a:srgbClr val="FFFFFF"/>
                </a:solidFill>
                <a:latin typeface="Open Sans Bold" panose="020B0806030504020204"/>
                <a:ea typeface="Open Sans Bold" panose="020B0806030504020204"/>
                <a:cs typeface="Open Sans Bold" panose="020B0806030504020204"/>
                <a:sym typeface="Open Sans Bold" panose="020B0806030504020204"/>
              </a:rPr>
              <a:t>WHAT IS EDUCATION</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7676D"/>
        </a:solidFill>
        <a:effectLst/>
      </p:bgPr>
    </p:bg>
    <p:spTree>
      <p:nvGrpSpPr>
        <p:cNvPr id="1" name=""/>
        <p:cNvGrpSpPr/>
        <p:nvPr/>
      </p:nvGrpSpPr>
      <p:grpSpPr>
        <a:xfrm>
          <a:off x="0" y="0"/>
          <a:ext cx="0" cy="0"/>
          <a:chOff x="0" y="0"/>
          <a:chExt cx="0" cy="0"/>
        </a:xfrm>
      </p:grpSpPr>
      <p:sp>
        <p:nvSpPr>
          <p:cNvPr id="2" name="Freeform 2"/>
          <p:cNvSpPr/>
          <p:nvPr/>
        </p:nvSpPr>
        <p:spPr>
          <a:xfrm>
            <a:off x="0" y="9763856"/>
            <a:ext cx="4143717" cy="523144"/>
          </a:xfrm>
          <a:custGeom>
            <a:avLst/>
            <a:gdLst/>
            <a:ahLst/>
            <a:cxnLst/>
            <a:rect l="l" t="t" r="r" b="b"/>
            <a:pathLst>
              <a:path w="4143717" h="523144">
                <a:moveTo>
                  <a:pt x="0" y="0"/>
                </a:moveTo>
                <a:lnTo>
                  <a:pt x="4143717" y="0"/>
                </a:lnTo>
                <a:lnTo>
                  <a:pt x="4143717" y="523144"/>
                </a:lnTo>
                <a:lnTo>
                  <a:pt x="0" y="523144"/>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0"/>
            <a:ext cx="4143717" cy="523144"/>
          </a:xfrm>
          <a:custGeom>
            <a:avLst/>
            <a:gdLst/>
            <a:ahLst/>
            <a:cxnLst/>
            <a:rect l="l" t="t" r="r" b="b"/>
            <a:pathLst>
              <a:path w="4143717" h="523144">
                <a:moveTo>
                  <a:pt x="4143717" y="0"/>
                </a:moveTo>
                <a:lnTo>
                  <a:pt x="0" y="0"/>
                </a:lnTo>
                <a:lnTo>
                  <a:pt x="0" y="523144"/>
                </a:lnTo>
                <a:lnTo>
                  <a:pt x="4143717" y="523144"/>
                </a:lnTo>
                <a:lnTo>
                  <a:pt x="4143717" y="0"/>
                </a:lnTo>
                <a:close/>
              </a:path>
            </a:pathLst>
          </a:custGeom>
          <a:blipFill>
            <a:blip r:embed="rId2">
              <a:alphaModFix amt="31999"/>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144000" y="9763856"/>
            <a:ext cx="9937733" cy="1543050"/>
            <a:chOff x="0" y="0"/>
            <a:chExt cx="2617345" cy="406400"/>
          </a:xfrm>
        </p:grpSpPr>
        <p:sp>
          <p:nvSpPr>
            <p:cNvPr id="5" name="Freeform 5"/>
            <p:cNvSpPr/>
            <p:nvPr/>
          </p:nvSpPr>
          <p:spPr>
            <a:xfrm>
              <a:off x="0" y="0"/>
              <a:ext cx="2617345" cy="406400"/>
            </a:xfrm>
            <a:custGeom>
              <a:avLst/>
              <a:gdLst/>
              <a:ahLst/>
              <a:cxnLst/>
              <a:rect l="l" t="t" r="r" b="b"/>
              <a:pathLst>
                <a:path w="2617345" h="406400">
                  <a:moveTo>
                    <a:pt x="2617345" y="0"/>
                  </a:moveTo>
                  <a:lnTo>
                    <a:pt x="0" y="0"/>
                  </a:lnTo>
                  <a:lnTo>
                    <a:pt x="101600" y="203200"/>
                  </a:lnTo>
                  <a:lnTo>
                    <a:pt x="0" y="406400"/>
                  </a:lnTo>
                  <a:lnTo>
                    <a:pt x="2617345" y="406400"/>
                  </a:lnTo>
                  <a:lnTo>
                    <a:pt x="2515745" y="203200"/>
                  </a:lnTo>
                  <a:lnTo>
                    <a:pt x="2617345" y="0"/>
                  </a:lnTo>
                  <a:close/>
                </a:path>
              </a:pathLst>
            </a:custGeom>
            <a:solidFill>
              <a:srgbClr val="FFFFFF">
                <a:alpha val="54902"/>
              </a:srgbClr>
            </a:solidFill>
          </p:spPr>
        </p:sp>
        <p:sp>
          <p:nvSpPr>
            <p:cNvPr id="6" name="TextBox 6"/>
            <p:cNvSpPr txBox="1"/>
            <p:nvPr/>
          </p:nvSpPr>
          <p:spPr>
            <a:xfrm>
              <a:off x="88900" y="-38100"/>
              <a:ext cx="2439545" cy="444500"/>
            </a:xfrm>
            <a:prstGeom prst="rect">
              <a:avLst/>
            </a:prstGeom>
          </p:spPr>
          <p:txBody>
            <a:bodyPr lIns="50800" tIns="50800" rIns="50800" bIns="50800" rtlCol="0" anchor="ctr"/>
            <a:lstStyle/>
            <a:p>
              <a:pPr algn="ctr">
                <a:lnSpc>
                  <a:spcPts val="2660"/>
                </a:lnSpc>
                <a:spcBef>
                  <a:spcPct val="0"/>
                </a:spcBef>
              </a:pPr>
              <a:endParaRPr/>
            </a:p>
          </p:txBody>
        </p:sp>
      </p:grpSp>
      <p:sp>
        <p:nvSpPr>
          <p:cNvPr id="9" name="TextBox 9"/>
          <p:cNvSpPr txBox="1"/>
          <p:nvPr/>
        </p:nvSpPr>
        <p:spPr>
          <a:xfrm>
            <a:off x="1881315" y="2567318"/>
            <a:ext cx="12700326" cy="5076163"/>
          </a:xfrm>
          <a:prstGeom prst="rect">
            <a:avLst/>
          </a:prstGeom>
        </p:spPr>
        <p:txBody>
          <a:bodyPr lIns="0" tIns="0" rIns="0" bIns="0" rtlCol="0" anchor="t">
            <a:spAutoFit/>
          </a:bodyPr>
          <a:lstStyle/>
          <a:p>
            <a:pPr marL="895350" lvl="1" indent="-447675" algn="l">
              <a:lnSpc>
                <a:spcPts val="5805"/>
              </a:lnSpc>
              <a:buFont typeface="Arial" panose="020B0604020202020204"/>
              <a:buChar char="•"/>
            </a:pPr>
            <a:r>
              <a:rPr lang="en-US" sz="4145" dirty="0">
                <a:solidFill>
                  <a:srgbClr val="FFFFFF"/>
                </a:solidFill>
                <a:latin typeface="Open Sans"/>
                <a:ea typeface="Open Sans"/>
                <a:cs typeface="Open Sans"/>
                <a:sym typeface="Open Sans"/>
              </a:rPr>
              <a:t>Education in its general sense is a form of learning </a:t>
            </a:r>
          </a:p>
          <a:p>
            <a:pPr algn="l">
              <a:lnSpc>
                <a:spcPts val="5805"/>
              </a:lnSpc>
            </a:pPr>
            <a:endParaRPr lang="en-US" sz="4145" dirty="0">
              <a:solidFill>
                <a:srgbClr val="FFFFFF"/>
              </a:solidFill>
              <a:latin typeface="Open Sans"/>
              <a:ea typeface="Open Sans"/>
              <a:cs typeface="Open Sans"/>
              <a:sym typeface="Open Sans"/>
            </a:endParaRPr>
          </a:p>
          <a:p>
            <a:pPr marL="895350" lvl="1" indent="-447675" algn="l">
              <a:lnSpc>
                <a:spcPts val="5805"/>
              </a:lnSpc>
              <a:buFont typeface="Arial" panose="020B0604020202020204"/>
              <a:buChar char="•"/>
            </a:pPr>
            <a:r>
              <a:rPr lang="en-US" sz="4145" dirty="0">
                <a:solidFill>
                  <a:srgbClr val="FFFFFF"/>
                </a:solidFill>
                <a:latin typeface="Open Sans"/>
                <a:ea typeface="Open Sans"/>
                <a:cs typeface="Open Sans"/>
                <a:sym typeface="Open Sans"/>
              </a:rPr>
              <a:t>In which the knowledge, skills, and habits of a group of people are transferred from one generation to the next through teaching, training, or research.</a:t>
            </a:r>
          </a:p>
        </p:txBody>
      </p:sp>
      <p:sp>
        <p:nvSpPr>
          <p:cNvPr id="10" name="Freeform 10"/>
          <p:cNvSpPr/>
          <p:nvPr/>
        </p:nvSpPr>
        <p:spPr>
          <a:xfrm>
            <a:off x="15130648" y="-1446476"/>
            <a:ext cx="4257303" cy="4950352"/>
          </a:xfrm>
          <a:custGeom>
            <a:avLst/>
            <a:gdLst/>
            <a:ahLst/>
            <a:cxnLst/>
            <a:rect l="l" t="t" r="r" b="b"/>
            <a:pathLst>
              <a:path w="4257303" h="4950352">
                <a:moveTo>
                  <a:pt x="0" y="0"/>
                </a:moveTo>
                <a:lnTo>
                  <a:pt x="4257304" y="0"/>
                </a:lnTo>
                <a:lnTo>
                  <a:pt x="4257304" y="4950352"/>
                </a:lnTo>
                <a:lnTo>
                  <a:pt x="0" y="4950352"/>
                </a:lnTo>
                <a:lnTo>
                  <a:pt x="0" y="0"/>
                </a:lnTo>
                <a:close/>
              </a:path>
            </a:pathLst>
          </a:custGeom>
          <a:blipFill>
            <a:blip r:embed="rId4">
              <a:alphaModFix amt="61000"/>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7</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FA5B7"/>
        </a:solidFill>
        <a:effectLst/>
      </p:bgPr>
    </p:bg>
    <p:spTree>
      <p:nvGrpSpPr>
        <p:cNvPr id="1" name=""/>
        <p:cNvGrpSpPr/>
        <p:nvPr/>
      </p:nvGrpSpPr>
      <p:grpSpPr>
        <a:xfrm>
          <a:off x="0" y="0"/>
          <a:ext cx="0" cy="0"/>
          <a:chOff x="0" y="0"/>
          <a:chExt cx="0" cy="0"/>
        </a:xfrm>
      </p:grpSpPr>
      <p:sp>
        <p:nvSpPr>
          <p:cNvPr id="2" name="Freeform 2"/>
          <p:cNvSpPr/>
          <p:nvPr/>
        </p:nvSpPr>
        <p:spPr>
          <a:xfrm>
            <a:off x="0" y="9763856"/>
            <a:ext cx="4143717" cy="523144"/>
          </a:xfrm>
          <a:custGeom>
            <a:avLst/>
            <a:gdLst/>
            <a:ahLst/>
            <a:cxnLst/>
            <a:rect l="l" t="t" r="r" b="b"/>
            <a:pathLst>
              <a:path w="4143717" h="523144">
                <a:moveTo>
                  <a:pt x="0" y="0"/>
                </a:moveTo>
                <a:lnTo>
                  <a:pt x="4143717" y="0"/>
                </a:lnTo>
                <a:lnTo>
                  <a:pt x="4143717" y="523144"/>
                </a:lnTo>
                <a:lnTo>
                  <a:pt x="0" y="5231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0"/>
            <a:ext cx="4143717" cy="523144"/>
          </a:xfrm>
          <a:custGeom>
            <a:avLst/>
            <a:gdLst/>
            <a:ahLst/>
            <a:cxnLst/>
            <a:rect l="l" t="t" r="r" b="b"/>
            <a:pathLst>
              <a:path w="4143717" h="523144">
                <a:moveTo>
                  <a:pt x="4143717" y="0"/>
                </a:moveTo>
                <a:lnTo>
                  <a:pt x="0" y="0"/>
                </a:lnTo>
                <a:lnTo>
                  <a:pt x="0" y="523144"/>
                </a:lnTo>
                <a:lnTo>
                  <a:pt x="4143717" y="523144"/>
                </a:lnTo>
                <a:lnTo>
                  <a:pt x="4143717"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144000" y="10025428"/>
            <a:ext cx="9937733" cy="1543050"/>
            <a:chOff x="0" y="0"/>
            <a:chExt cx="2617345" cy="406400"/>
          </a:xfrm>
        </p:grpSpPr>
        <p:sp>
          <p:nvSpPr>
            <p:cNvPr id="5" name="Freeform 5"/>
            <p:cNvSpPr/>
            <p:nvPr/>
          </p:nvSpPr>
          <p:spPr>
            <a:xfrm>
              <a:off x="0" y="0"/>
              <a:ext cx="2617345" cy="406400"/>
            </a:xfrm>
            <a:custGeom>
              <a:avLst/>
              <a:gdLst/>
              <a:ahLst/>
              <a:cxnLst/>
              <a:rect l="l" t="t" r="r" b="b"/>
              <a:pathLst>
                <a:path w="2617345" h="406400">
                  <a:moveTo>
                    <a:pt x="2617345" y="0"/>
                  </a:moveTo>
                  <a:lnTo>
                    <a:pt x="0" y="0"/>
                  </a:lnTo>
                  <a:lnTo>
                    <a:pt x="101600" y="203200"/>
                  </a:lnTo>
                  <a:lnTo>
                    <a:pt x="0" y="406400"/>
                  </a:lnTo>
                  <a:lnTo>
                    <a:pt x="2617345" y="406400"/>
                  </a:lnTo>
                  <a:lnTo>
                    <a:pt x="2515745" y="203200"/>
                  </a:lnTo>
                  <a:lnTo>
                    <a:pt x="2617345" y="0"/>
                  </a:lnTo>
                  <a:close/>
                </a:path>
              </a:pathLst>
            </a:custGeom>
            <a:solidFill>
              <a:srgbClr val="FFFFFF"/>
            </a:solidFill>
          </p:spPr>
        </p:sp>
        <p:sp>
          <p:nvSpPr>
            <p:cNvPr id="6" name="TextBox 6"/>
            <p:cNvSpPr txBox="1"/>
            <p:nvPr/>
          </p:nvSpPr>
          <p:spPr>
            <a:xfrm>
              <a:off x="88900" y="-38100"/>
              <a:ext cx="2439545" cy="444500"/>
            </a:xfrm>
            <a:prstGeom prst="rect">
              <a:avLst/>
            </a:prstGeom>
          </p:spPr>
          <p:txBody>
            <a:bodyPr lIns="50800" tIns="50800" rIns="50800" bIns="50800" rtlCol="0" anchor="ctr"/>
            <a:lstStyle/>
            <a:p>
              <a:pPr algn="ctr">
                <a:lnSpc>
                  <a:spcPts val="2660"/>
                </a:lnSpc>
                <a:spcBef>
                  <a:spcPct val="0"/>
                </a:spcBef>
              </a:pPr>
              <a:endParaRPr/>
            </a:p>
          </p:txBody>
        </p:sp>
      </p:grpSp>
      <p:sp>
        <p:nvSpPr>
          <p:cNvPr id="7" name="TextBox 7"/>
          <p:cNvSpPr txBox="1"/>
          <p:nvPr/>
        </p:nvSpPr>
        <p:spPr>
          <a:xfrm>
            <a:off x="2842743" y="1541469"/>
            <a:ext cx="12602514" cy="666283"/>
          </a:xfrm>
          <a:prstGeom prst="rect">
            <a:avLst/>
          </a:prstGeom>
        </p:spPr>
        <p:txBody>
          <a:bodyPr lIns="0" tIns="0" rIns="0" bIns="0" rtlCol="0" anchor="t">
            <a:spAutoFit/>
          </a:bodyPr>
          <a:lstStyle/>
          <a:p>
            <a:pPr algn="ctr">
              <a:lnSpc>
                <a:spcPts val="5505"/>
              </a:lnSpc>
              <a:spcBef>
                <a:spcPct val="0"/>
              </a:spcBef>
            </a:pPr>
            <a:r>
              <a:rPr lang="en-US" sz="3930" b="1" dirty="0">
                <a:solidFill>
                  <a:srgbClr val="060B1A"/>
                </a:solidFill>
                <a:latin typeface="Open Sans Bold" panose="020B0806030504020204"/>
                <a:ea typeface="Open Sans Bold" panose="020B0806030504020204"/>
                <a:cs typeface="Open Sans Bold" panose="020B0806030504020204"/>
                <a:sym typeface="Open Sans Bold" panose="020B0806030504020204"/>
              </a:rPr>
              <a:t>SOME TYPES OF TECHNOLOGY USED IN EDUACTION</a:t>
            </a:r>
          </a:p>
        </p:txBody>
      </p:sp>
      <p:grpSp>
        <p:nvGrpSpPr>
          <p:cNvPr id="8" name="Group 8"/>
          <p:cNvGrpSpPr/>
          <p:nvPr/>
        </p:nvGrpSpPr>
        <p:grpSpPr>
          <a:xfrm>
            <a:off x="3812727" y="2855452"/>
            <a:ext cx="10662547" cy="6262436"/>
            <a:chOff x="0" y="0"/>
            <a:chExt cx="14216729" cy="8349915"/>
          </a:xfrm>
        </p:grpSpPr>
        <p:sp>
          <p:nvSpPr>
            <p:cNvPr id="9" name="Freeform 9"/>
            <p:cNvSpPr/>
            <p:nvPr/>
          </p:nvSpPr>
          <p:spPr>
            <a:xfrm>
              <a:off x="45" y="0"/>
              <a:ext cx="14216638" cy="8299115"/>
            </a:xfrm>
            <a:custGeom>
              <a:avLst/>
              <a:gdLst/>
              <a:ahLst/>
              <a:cxnLst/>
              <a:rect l="l" t="t" r="r" b="b"/>
              <a:pathLst>
                <a:path w="14216638" h="8299115">
                  <a:moveTo>
                    <a:pt x="0" y="0"/>
                  </a:moveTo>
                  <a:lnTo>
                    <a:pt x="14216639" y="0"/>
                  </a:lnTo>
                  <a:lnTo>
                    <a:pt x="14216639" y="8299115"/>
                  </a:lnTo>
                  <a:lnTo>
                    <a:pt x="0" y="8299115"/>
                  </a:lnTo>
                  <a:lnTo>
                    <a:pt x="0" y="0"/>
                  </a:lnTo>
                  <a:close/>
                </a:path>
              </a:pathLst>
            </a:custGeom>
            <a:blipFill>
              <a:blip r:embed="rId4"/>
              <a:stretch>
                <a:fillRect l="-1313" t="-17894" r="-1313" b="-3307"/>
              </a:stretch>
            </a:blipFill>
          </p:spPr>
        </p:sp>
        <p:sp>
          <p:nvSpPr>
            <p:cNvPr id="10" name="AutoShape 10"/>
            <p:cNvSpPr/>
            <p:nvPr/>
          </p:nvSpPr>
          <p:spPr>
            <a:xfrm flipV="1">
              <a:off x="45" y="8299115"/>
              <a:ext cx="14216638" cy="25400"/>
            </a:xfrm>
            <a:prstGeom prst="line">
              <a:avLst/>
            </a:prstGeom>
            <a:ln w="50800" cap="flat">
              <a:solidFill>
                <a:srgbClr val="000000"/>
              </a:solidFill>
              <a:prstDash val="solid"/>
              <a:headEnd type="none" w="sm" len="sm"/>
              <a:tailEnd type="none" w="sm" len="sm"/>
            </a:ln>
          </p:spPr>
        </p:sp>
      </p:gr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60B1A"/>
                </a:solidFill>
                <a:latin typeface="Canva Sans" panose="020B0503030501040103"/>
                <a:ea typeface="Canva Sans" panose="020B0503030501040103"/>
                <a:cs typeface="Canva Sans" panose="020B0503030501040103"/>
                <a:sym typeface="Canva Sans" panose="020B0503030501040103"/>
              </a:rPr>
              <a:t>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FA5B7"/>
        </a:solidFill>
        <a:effectLst/>
      </p:bgPr>
    </p:bg>
    <p:spTree>
      <p:nvGrpSpPr>
        <p:cNvPr id="1" name=""/>
        <p:cNvGrpSpPr/>
        <p:nvPr/>
      </p:nvGrpSpPr>
      <p:grpSpPr>
        <a:xfrm>
          <a:off x="0" y="0"/>
          <a:ext cx="0" cy="0"/>
          <a:chOff x="0" y="0"/>
          <a:chExt cx="0" cy="0"/>
        </a:xfrm>
      </p:grpSpPr>
      <p:sp>
        <p:nvSpPr>
          <p:cNvPr id="2" name="Freeform 2"/>
          <p:cNvSpPr/>
          <p:nvPr/>
        </p:nvSpPr>
        <p:spPr>
          <a:xfrm>
            <a:off x="0" y="9763856"/>
            <a:ext cx="4143717" cy="523144"/>
          </a:xfrm>
          <a:custGeom>
            <a:avLst/>
            <a:gdLst/>
            <a:ahLst/>
            <a:cxnLst/>
            <a:rect l="l" t="t" r="r" b="b"/>
            <a:pathLst>
              <a:path w="4143717" h="523144">
                <a:moveTo>
                  <a:pt x="0" y="0"/>
                </a:moveTo>
                <a:lnTo>
                  <a:pt x="4143717" y="0"/>
                </a:lnTo>
                <a:lnTo>
                  <a:pt x="4143717" y="523144"/>
                </a:lnTo>
                <a:lnTo>
                  <a:pt x="0" y="5231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0"/>
            <a:ext cx="4143717" cy="523144"/>
          </a:xfrm>
          <a:custGeom>
            <a:avLst/>
            <a:gdLst/>
            <a:ahLst/>
            <a:cxnLst/>
            <a:rect l="l" t="t" r="r" b="b"/>
            <a:pathLst>
              <a:path w="4143717" h="523144">
                <a:moveTo>
                  <a:pt x="4143717" y="0"/>
                </a:moveTo>
                <a:lnTo>
                  <a:pt x="0" y="0"/>
                </a:lnTo>
                <a:lnTo>
                  <a:pt x="0" y="523144"/>
                </a:lnTo>
                <a:lnTo>
                  <a:pt x="4143717" y="523144"/>
                </a:lnTo>
                <a:lnTo>
                  <a:pt x="4143717"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144000" y="10025428"/>
            <a:ext cx="9937733" cy="1543050"/>
            <a:chOff x="0" y="0"/>
            <a:chExt cx="2617345" cy="406400"/>
          </a:xfrm>
        </p:grpSpPr>
        <p:sp>
          <p:nvSpPr>
            <p:cNvPr id="5" name="Freeform 5"/>
            <p:cNvSpPr/>
            <p:nvPr/>
          </p:nvSpPr>
          <p:spPr>
            <a:xfrm>
              <a:off x="0" y="0"/>
              <a:ext cx="2617345" cy="406400"/>
            </a:xfrm>
            <a:custGeom>
              <a:avLst/>
              <a:gdLst/>
              <a:ahLst/>
              <a:cxnLst/>
              <a:rect l="l" t="t" r="r" b="b"/>
              <a:pathLst>
                <a:path w="2617345" h="406400">
                  <a:moveTo>
                    <a:pt x="2617345" y="0"/>
                  </a:moveTo>
                  <a:lnTo>
                    <a:pt x="0" y="0"/>
                  </a:lnTo>
                  <a:lnTo>
                    <a:pt x="101600" y="203200"/>
                  </a:lnTo>
                  <a:lnTo>
                    <a:pt x="0" y="406400"/>
                  </a:lnTo>
                  <a:lnTo>
                    <a:pt x="2617345" y="406400"/>
                  </a:lnTo>
                  <a:lnTo>
                    <a:pt x="2515745" y="203200"/>
                  </a:lnTo>
                  <a:lnTo>
                    <a:pt x="2617345" y="0"/>
                  </a:lnTo>
                  <a:close/>
                </a:path>
              </a:pathLst>
            </a:custGeom>
            <a:solidFill>
              <a:srgbClr val="FFFFFF"/>
            </a:solidFill>
          </p:spPr>
        </p:sp>
        <p:sp>
          <p:nvSpPr>
            <p:cNvPr id="6" name="TextBox 6"/>
            <p:cNvSpPr txBox="1"/>
            <p:nvPr/>
          </p:nvSpPr>
          <p:spPr>
            <a:xfrm>
              <a:off x="88900" y="-38100"/>
              <a:ext cx="2439545" cy="444500"/>
            </a:xfrm>
            <a:prstGeom prst="rect">
              <a:avLst/>
            </a:prstGeom>
          </p:spPr>
          <p:txBody>
            <a:bodyPr lIns="50800" tIns="50800" rIns="50800" bIns="50800" rtlCol="0" anchor="ctr"/>
            <a:lstStyle/>
            <a:p>
              <a:pPr algn="ctr">
                <a:lnSpc>
                  <a:spcPts val="2660"/>
                </a:lnSpc>
                <a:spcBef>
                  <a:spcPct val="0"/>
                </a:spcBef>
              </a:pPr>
              <a:endParaRPr/>
            </a:p>
          </p:txBody>
        </p:sp>
      </p:grpSp>
      <p:sp>
        <p:nvSpPr>
          <p:cNvPr id="7" name="Freeform 7"/>
          <p:cNvSpPr/>
          <p:nvPr/>
        </p:nvSpPr>
        <p:spPr>
          <a:xfrm>
            <a:off x="10752171" y="762392"/>
            <a:ext cx="6721391" cy="3786384"/>
          </a:xfrm>
          <a:custGeom>
            <a:avLst/>
            <a:gdLst/>
            <a:ahLst/>
            <a:cxnLst/>
            <a:rect l="l" t="t" r="r" b="b"/>
            <a:pathLst>
              <a:path w="6721391" h="3786384">
                <a:moveTo>
                  <a:pt x="0" y="0"/>
                </a:moveTo>
                <a:lnTo>
                  <a:pt x="6721391" y="0"/>
                </a:lnTo>
                <a:lnTo>
                  <a:pt x="6721391" y="3786383"/>
                </a:lnTo>
                <a:lnTo>
                  <a:pt x="0" y="3786383"/>
                </a:lnTo>
                <a:lnTo>
                  <a:pt x="0" y="0"/>
                </a:lnTo>
                <a:close/>
              </a:path>
            </a:pathLst>
          </a:custGeom>
          <a:blipFill>
            <a:blip r:embed="rId4"/>
            <a:stretch>
              <a:fillRect/>
            </a:stretch>
          </a:blipFill>
        </p:spPr>
      </p:sp>
      <p:sp>
        <p:nvSpPr>
          <p:cNvPr id="8" name="Freeform 8"/>
          <p:cNvSpPr/>
          <p:nvPr/>
        </p:nvSpPr>
        <p:spPr>
          <a:xfrm>
            <a:off x="889816" y="731596"/>
            <a:ext cx="5729350" cy="3817180"/>
          </a:xfrm>
          <a:custGeom>
            <a:avLst/>
            <a:gdLst/>
            <a:ahLst/>
            <a:cxnLst/>
            <a:rect l="l" t="t" r="r" b="b"/>
            <a:pathLst>
              <a:path w="5729350" h="3817180">
                <a:moveTo>
                  <a:pt x="0" y="0"/>
                </a:moveTo>
                <a:lnTo>
                  <a:pt x="5729350" y="0"/>
                </a:lnTo>
                <a:lnTo>
                  <a:pt x="5729350" y="3817179"/>
                </a:lnTo>
                <a:lnTo>
                  <a:pt x="0" y="3817179"/>
                </a:lnTo>
                <a:lnTo>
                  <a:pt x="0" y="0"/>
                </a:lnTo>
                <a:close/>
              </a:path>
            </a:pathLst>
          </a:custGeom>
          <a:blipFill>
            <a:blip r:embed="rId5"/>
            <a:stretch>
              <a:fillRect/>
            </a:stretch>
          </a:blipFill>
        </p:spPr>
      </p:sp>
      <p:sp>
        <p:nvSpPr>
          <p:cNvPr id="9" name="Freeform 9"/>
          <p:cNvSpPr/>
          <p:nvPr/>
        </p:nvSpPr>
        <p:spPr>
          <a:xfrm>
            <a:off x="703895" y="5339177"/>
            <a:ext cx="5915271" cy="3431920"/>
          </a:xfrm>
          <a:custGeom>
            <a:avLst/>
            <a:gdLst/>
            <a:ahLst/>
            <a:cxnLst/>
            <a:rect l="l" t="t" r="r" b="b"/>
            <a:pathLst>
              <a:path w="5915271" h="3431920">
                <a:moveTo>
                  <a:pt x="0" y="0"/>
                </a:moveTo>
                <a:lnTo>
                  <a:pt x="5915271" y="0"/>
                </a:lnTo>
                <a:lnTo>
                  <a:pt x="5915271" y="3431920"/>
                </a:lnTo>
                <a:lnTo>
                  <a:pt x="0" y="3431920"/>
                </a:lnTo>
                <a:lnTo>
                  <a:pt x="0" y="0"/>
                </a:lnTo>
                <a:close/>
              </a:path>
            </a:pathLst>
          </a:custGeom>
          <a:blipFill>
            <a:blip r:embed="rId6"/>
            <a:stretch>
              <a:fillRect r="-3143"/>
            </a:stretch>
          </a:blipFill>
        </p:spPr>
      </p:sp>
      <p:sp>
        <p:nvSpPr>
          <p:cNvPr id="10" name="Freeform 10"/>
          <p:cNvSpPr/>
          <p:nvPr/>
        </p:nvSpPr>
        <p:spPr>
          <a:xfrm>
            <a:off x="10752171" y="5339177"/>
            <a:ext cx="5364442" cy="3895850"/>
          </a:xfrm>
          <a:custGeom>
            <a:avLst/>
            <a:gdLst/>
            <a:ahLst/>
            <a:cxnLst/>
            <a:rect l="l" t="t" r="r" b="b"/>
            <a:pathLst>
              <a:path w="5364442" h="3895850">
                <a:moveTo>
                  <a:pt x="0" y="0"/>
                </a:moveTo>
                <a:lnTo>
                  <a:pt x="5364442" y="0"/>
                </a:lnTo>
                <a:lnTo>
                  <a:pt x="5364442" y="3895849"/>
                </a:lnTo>
                <a:lnTo>
                  <a:pt x="0" y="3895849"/>
                </a:lnTo>
                <a:lnTo>
                  <a:pt x="0" y="0"/>
                </a:lnTo>
                <a:close/>
              </a:path>
            </a:pathLst>
          </a:custGeom>
          <a:blipFill>
            <a:blip r:embed="rId7"/>
            <a:stretch>
              <a:fillRect/>
            </a:stretch>
          </a:blipFill>
        </p:spPr>
      </p:sp>
      <p:sp>
        <p:nvSpPr>
          <p:cNvPr id="11" name="Freeform 11"/>
          <p:cNvSpPr/>
          <p:nvPr/>
        </p:nvSpPr>
        <p:spPr>
          <a:xfrm>
            <a:off x="6720716" y="1294097"/>
            <a:ext cx="3929904" cy="4459466"/>
          </a:xfrm>
          <a:custGeom>
            <a:avLst/>
            <a:gdLst/>
            <a:ahLst/>
            <a:cxnLst/>
            <a:rect l="l" t="t" r="r" b="b"/>
            <a:pathLst>
              <a:path w="3929904" h="4459466">
                <a:moveTo>
                  <a:pt x="0" y="0"/>
                </a:moveTo>
                <a:lnTo>
                  <a:pt x="3929904" y="0"/>
                </a:lnTo>
                <a:lnTo>
                  <a:pt x="3929904" y="4459466"/>
                </a:lnTo>
                <a:lnTo>
                  <a:pt x="0" y="4459466"/>
                </a:lnTo>
                <a:lnTo>
                  <a:pt x="0" y="0"/>
                </a:lnTo>
                <a:close/>
              </a:path>
            </a:pathLst>
          </a:custGeom>
          <a:blipFill>
            <a:blip r:embed="rId8">
              <a:alphaModFix amt="88000"/>
            </a:blip>
            <a:stretch>
              <a:fillRect/>
            </a:stretch>
          </a:blipFill>
        </p:spPr>
      </p:sp>
      <p:sp>
        <p:nvSpPr>
          <p:cNvPr id="12" name="Freeform 12"/>
          <p:cNvSpPr/>
          <p:nvPr/>
        </p:nvSpPr>
        <p:spPr>
          <a:xfrm rot="-10800000">
            <a:off x="6720716" y="3836142"/>
            <a:ext cx="3929904" cy="4459466"/>
          </a:xfrm>
          <a:custGeom>
            <a:avLst/>
            <a:gdLst/>
            <a:ahLst/>
            <a:cxnLst/>
            <a:rect l="l" t="t" r="r" b="b"/>
            <a:pathLst>
              <a:path w="3929904" h="4459466">
                <a:moveTo>
                  <a:pt x="0" y="0"/>
                </a:moveTo>
                <a:lnTo>
                  <a:pt x="3929904" y="0"/>
                </a:lnTo>
                <a:lnTo>
                  <a:pt x="3929904" y="4459466"/>
                </a:lnTo>
                <a:lnTo>
                  <a:pt x="0" y="4459466"/>
                </a:lnTo>
                <a:lnTo>
                  <a:pt x="0" y="0"/>
                </a:lnTo>
                <a:close/>
              </a:path>
            </a:pathLst>
          </a:custGeom>
          <a:blipFill>
            <a:blip r:embed="rId8">
              <a:alphaModFix amt="90000"/>
            </a:blip>
            <a:stretch>
              <a:fillRect/>
            </a:stretch>
          </a:blipFill>
        </p:spPr>
      </p:sp>
      <p:sp>
        <p:nvSpPr>
          <p:cNvPr id="13" name="TextBox 13"/>
          <p:cNvSpPr txBox="1"/>
          <p:nvPr/>
        </p:nvSpPr>
        <p:spPr>
          <a:xfrm rot="473354">
            <a:off x="7016502" y="1658021"/>
            <a:ext cx="3347486" cy="596305"/>
          </a:xfrm>
          <a:prstGeom prst="rect">
            <a:avLst/>
          </a:prstGeom>
        </p:spPr>
        <p:txBody>
          <a:bodyPr lIns="0" tIns="0" rIns="0" bIns="0" rtlCol="0" anchor="t">
            <a:spAutoFit/>
          </a:bodyPr>
          <a:lstStyle/>
          <a:p>
            <a:pPr algn="ctr">
              <a:lnSpc>
                <a:spcPts val="4930"/>
              </a:lnSpc>
              <a:spcBef>
                <a:spcPct val="0"/>
              </a:spcBef>
            </a:pPr>
            <a:r>
              <a:rPr lang="en-US" sz="3525" b="1">
                <a:solidFill>
                  <a:srgbClr val="000000">
                    <a:alpha val="97647"/>
                  </a:srgbClr>
                </a:solidFill>
                <a:latin typeface="Open Sans Bold" panose="020B0806030504020204"/>
                <a:ea typeface="Open Sans Bold" panose="020B0806030504020204"/>
                <a:cs typeface="Open Sans Bold" panose="020B0806030504020204"/>
                <a:sym typeface="Open Sans Bold" panose="020B0806030504020204"/>
              </a:rPr>
              <a:t>Smart Board</a:t>
            </a:r>
          </a:p>
        </p:txBody>
      </p:sp>
      <p:sp>
        <p:nvSpPr>
          <p:cNvPr id="14" name="TextBox 14"/>
          <p:cNvSpPr txBox="1"/>
          <p:nvPr/>
        </p:nvSpPr>
        <p:spPr>
          <a:xfrm rot="-250304">
            <a:off x="7004075" y="2961747"/>
            <a:ext cx="3163562" cy="596529"/>
          </a:xfrm>
          <a:prstGeom prst="rect">
            <a:avLst/>
          </a:prstGeom>
        </p:spPr>
        <p:txBody>
          <a:bodyPr lIns="0" tIns="0" rIns="0" bIns="0" rtlCol="0" anchor="t">
            <a:spAutoFit/>
          </a:bodyPr>
          <a:lstStyle/>
          <a:p>
            <a:pPr algn="ctr">
              <a:lnSpc>
                <a:spcPts val="4920"/>
              </a:lnSpc>
              <a:spcBef>
                <a:spcPct val="0"/>
              </a:spcBef>
            </a:pPr>
            <a:r>
              <a:rPr lang="en-US" sz="3515" b="1">
                <a:solidFill>
                  <a:srgbClr val="000000"/>
                </a:solidFill>
                <a:latin typeface="Open Sans Bold" panose="020B0806030504020204"/>
                <a:ea typeface="Open Sans Bold" panose="020B0806030504020204"/>
                <a:cs typeface="Open Sans Bold" panose="020B0806030504020204"/>
                <a:sym typeface="Open Sans Bold" panose="020B0806030504020204"/>
              </a:rPr>
              <a:t>Classroom pc</a:t>
            </a:r>
          </a:p>
        </p:txBody>
      </p:sp>
      <p:sp>
        <p:nvSpPr>
          <p:cNvPr id="15" name="TextBox 15"/>
          <p:cNvSpPr txBox="1"/>
          <p:nvPr/>
        </p:nvSpPr>
        <p:spPr>
          <a:xfrm rot="-158041">
            <a:off x="7397690" y="5906527"/>
            <a:ext cx="2572893" cy="627008"/>
          </a:xfrm>
          <a:prstGeom prst="rect">
            <a:avLst/>
          </a:prstGeom>
        </p:spPr>
        <p:txBody>
          <a:bodyPr lIns="0" tIns="0" rIns="0" bIns="0" rtlCol="0" anchor="t">
            <a:spAutoFit/>
          </a:bodyPr>
          <a:lstStyle/>
          <a:p>
            <a:pPr algn="ctr">
              <a:lnSpc>
                <a:spcPts val="5180"/>
              </a:lnSpc>
              <a:spcBef>
                <a:spcPct val="0"/>
              </a:spcBef>
            </a:pPr>
            <a:r>
              <a:rPr lang="en-US" sz="3700" b="1">
                <a:solidFill>
                  <a:srgbClr val="000000"/>
                </a:solidFill>
                <a:latin typeface="Open Sans Bold" panose="020B0806030504020204"/>
                <a:ea typeface="Open Sans Bold" panose="020B0806030504020204"/>
                <a:cs typeface="Open Sans Bold" panose="020B0806030504020204"/>
                <a:sym typeface="Open Sans Bold" panose="020B0806030504020204"/>
              </a:rPr>
              <a:t>Projectors</a:t>
            </a:r>
          </a:p>
        </p:txBody>
      </p:sp>
      <p:sp>
        <p:nvSpPr>
          <p:cNvPr id="16" name="TextBox 16"/>
          <p:cNvSpPr txBox="1"/>
          <p:nvPr/>
        </p:nvSpPr>
        <p:spPr>
          <a:xfrm rot="275575">
            <a:off x="7585940" y="7195706"/>
            <a:ext cx="2180738" cy="587376"/>
          </a:xfrm>
          <a:prstGeom prst="rect">
            <a:avLst/>
          </a:prstGeom>
        </p:spPr>
        <p:txBody>
          <a:bodyPr lIns="0" tIns="0" rIns="0" bIns="0" rtlCol="0" anchor="t">
            <a:spAutoFit/>
          </a:bodyPr>
          <a:lstStyle/>
          <a:p>
            <a:pPr algn="ctr">
              <a:lnSpc>
                <a:spcPts val="4900"/>
              </a:lnSpc>
              <a:spcBef>
                <a:spcPct val="0"/>
              </a:spcBef>
            </a:pPr>
            <a:r>
              <a:rPr lang="en-US" sz="3500" b="1">
                <a:solidFill>
                  <a:srgbClr val="000000"/>
                </a:solidFill>
                <a:latin typeface="Open Sans Bold" panose="020B0806030504020204"/>
                <a:ea typeface="Open Sans Bold" panose="020B0806030504020204"/>
                <a:cs typeface="Open Sans Bold" panose="020B0806030504020204"/>
                <a:sym typeface="Open Sans Bold" panose="020B0806030504020204"/>
              </a:rPr>
              <a:t>Tablet</a:t>
            </a:r>
          </a:p>
        </p:txBody>
      </p:sp>
      <p:sp>
        <p:nvSpPr>
          <p:cNvPr id="17" name="TextBox 1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panose="020B0503030501040103"/>
                <a:ea typeface="Canva Sans" panose="020B0503030501040103"/>
                <a:cs typeface="Canva Sans" panose="020B0503030501040103"/>
                <a:sym typeface="Canva Sans" panose="020B0503030501040103"/>
              </a:rPr>
              <a:t>9</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527</Words>
  <Application>Microsoft Office PowerPoint</Application>
  <PresentationFormat>Custom</PresentationFormat>
  <Paragraphs>86</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Calibri Light</vt:lpstr>
      <vt:lpstr>Canva Sans</vt:lpstr>
      <vt:lpstr>Arial</vt:lpstr>
      <vt:lpstr>Open Sans</vt:lpstr>
      <vt:lpstr>Open Sans Bold</vt:lpstr>
      <vt:lpstr>Roboto Condensed Bold</vt:lpstr>
      <vt:lpstr>Calibri</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education</dc:title>
  <dc:creator>USER</dc:creator>
  <cp:lastModifiedBy>Azmain Fayek</cp:lastModifiedBy>
  <cp:revision>8</cp:revision>
  <dcterms:created xsi:type="dcterms:W3CDTF">2006-08-16T00:00:00Z</dcterms:created>
  <dcterms:modified xsi:type="dcterms:W3CDTF">2025-05-06T16:54:16Z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58B57347BAA74A70AF270C8D61FCC7A1_12</vt:lpwstr>
  </property>
  <property fmtid="{D5CDD505-2E9C-101B-9397-08002B2CF9AE}" pid="3" name="KSOProductBuildVer">
    <vt:lpwstr>1033-12.2.0.19805</vt:lpwstr>
  </property>
</Properties>
</file>